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1" r:id="rId3"/>
    <p:sldId id="342" r:id="rId4"/>
    <p:sldId id="348" r:id="rId5"/>
    <p:sldId id="347" r:id="rId6"/>
    <p:sldId id="370" r:id="rId7"/>
    <p:sldId id="379" r:id="rId8"/>
    <p:sldId id="377" r:id="rId9"/>
    <p:sldId id="384" r:id="rId10"/>
    <p:sldId id="385" r:id="rId11"/>
    <p:sldId id="361" r:id="rId12"/>
    <p:sldId id="376" r:id="rId13"/>
    <p:sldId id="397" r:id="rId14"/>
    <p:sldId id="378" r:id="rId15"/>
    <p:sldId id="363" r:id="rId16"/>
    <p:sldId id="383" r:id="rId17"/>
    <p:sldId id="389" r:id="rId18"/>
    <p:sldId id="387" r:id="rId19"/>
    <p:sldId id="388" r:id="rId20"/>
    <p:sldId id="398" r:id="rId21"/>
    <p:sldId id="381" r:id="rId22"/>
    <p:sldId id="396" r:id="rId23"/>
    <p:sldId id="390" r:id="rId24"/>
    <p:sldId id="392" r:id="rId25"/>
    <p:sldId id="394" r:id="rId26"/>
    <p:sldId id="382" r:id="rId27"/>
    <p:sldId id="393" r:id="rId28"/>
    <p:sldId id="359" r:id="rId29"/>
  </p:sldIdLst>
  <p:sldSz cx="10160000" cy="5715000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249F"/>
    <a:srgbClr val="A6A9AA"/>
    <a:srgbClr val="545859"/>
    <a:srgbClr val="AC9751"/>
    <a:srgbClr val="000000"/>
    <a:srgbClr val="660066"/>
    <a:srgbClr val="6600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93325" autoAdjust="0"/>
  </p:normalViewPr>
  <p:slideViewPr>
    <p:cSldViewPr snapToGrid="0">
      <p:cViewPr varScale="1">
        <p:scale>
          <a:sx n="97" d="100"/>
          <a:sy n="97" d="100"/>
        </p:scale>
        <p:origin x="677" y="77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65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772D2-6272-4BEB-82DC-17B9EF1291E7}" type="doc">
      <dgm:prSet loTypeId="urn:microsoft.com/office/officeart/2005/8/layout/hChevron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1A45262-B8A7-455E-95CC-3305BB972A4E}">
      <dgm:prSet phldrT="[文字]"/>
      <dgm:spPr>
        <a:solidFill>
          <a:srgbClr val="5F249F"/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函請提供資料</a:t>
          </a:r>
          <a:endParaRPr lang="zh-TW" altLang="en-US" dirty="0">
            <a:latin typeface="+mj-ea"/>
            <a:ea typeface="+mj-ea"/>
          </a:endParaRPr>
        </a:p>
      </dgm:t>
    </dgm:pt>
    <dgm:pt modelId="{FCEB5741-AF1E-4C20-8B02-4E77C4935977}" type="parTrans" cxnId="{C97FBC35-950E-49A4-B027-04C8A5FCD40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AB1DB4FB-0669-4B08-BAFA-75C8F15A2695}" type="sibTrans" cxnId="{C97FBC35-950E-49A4-B027-04C8A5FCD40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86F607C0-DF9C-490F-9295-336290C16AD4}">
      <dgm:prSet phldrT="[文字]"/>
      <dgm:spPr>
        <a:solidFill>
          <a:srgbClr val="5F249F"/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分區座談</a:t>
          </a:r>
          <a:endParaRPr lang="zh-TW" altLang="en-US" dirty="0">
            <a:latin typeface="+mj-ea"/>
            <a:ea typeface="+mj-ea"/>
          </a:endParaRPr>
        </a:p>
      </dgm:t>
    </dgm:pt>
    <dgm:pt modelId="{F7DAEAB0-F4D2-4EB4-B8A9-AD4BA286CDF1}" type="parTrans" cxnId="{339AAFEC-A4F1-4A38-B3A6-EEBAB7DADD5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6FA65218-872A-4CC3-B593-6BE9EF2AE89F}" type="sibTrans" cxnId="{339AAFEC-A4F1-4A38-B3A6-EEBAB7DADD5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59023059-FAAD-4646-815F-8751F4576D50}">
      <dgm:prSet phldrT="[文字]"/>
      <dgm:spPr>
        <a:solidFill>
          <a:srgbClr val="5F249F"/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焦點團體</a:t>
          </a:r>
          <a:endParaRPr lang="zh-TW" altLang="en-US" dirty="0">
            <a:latin typeface="+mj-ea"/>
            <a:ea typeface="+mj-ea"/>
          </a:endParaRPr>
        </a:p>
      </dgm:t>
    </dgm:pt>
    <dgm:pt modelId="{CEB20AFC-5460-4A0D-B7D6-E358DEDB20E3}" type="parTrans" cxnId="{04FFD6D3-3EFE-4EED-8187-3F90948ED9F4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92DDE9A5-84C8-4215-A2FC-51E52010F832}" type="sibTrans" cxnId="{04FFD6D3-3EFE-4EED-8187-3F90948ED9F4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AF60030C-51EF-4E8C-9F51-936F992970D1}">
      <dgm:prSet phldrT="[文字]"/>
      <dgm:spPr>
        <a:solidFill>
          <a:srgbClr val="5F249F"/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主題座談</a:t>
          </a:r>
          <a:endParaRPr lang="zh-TW" altLang="en-US" dirty="0">
            <a:latin typeface="+mj-ea"/>
            <a:ea typeface="+mj-ea"/>
          </a:endParaRPr>
        </a:p>
      </dgm:t>
    </dgm:pt>
    <dgm:pt modelId="{800787BC-8A28-4629-9A95-6007CC89B587}" type="parTrans" cxnId="{EA522F30-0EB3-4E52-BF5A-FFAE14931462}">
      <dgm:prSet/>
      <dgm:spPr/>
      <dgm:t>
        <a:bodyPr/>
        <a:lstStyle/>
        <a:p>
          <a:endParaRPr lang="zh-TW" altLang="en-US"/>
        </a:p>
      </dgm:t>
    </dgm:pt>
    <dgm:pt modelId="{607441A0-8913-460F-A229-6D88314FB830}" type="sibTrans" cxnId="{EA522F30-0EB3-4E52-BF5A-FFAE14931462}">
      <dgm:prSet/>
      <dgm:spPr/>
      <dgm:t>
        <a:bodyPr/>
        <a:lstStyle/>
        <a:p>
          <a:endParaRPr lang="zh-TW" altLang="en-US"/>
        </a:p>
      </dgm:t>
    </dgm:pt>
    <dgm:pt modelId="{AC902F8C-F3C7-450E-9C3C-0DB42913E0BC}">
      <dgm:prSet phldrT="[文字]"/>
      <dgm:spPr>
        <a:solidFill>
          <a:srgbClr val="5F249F"/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機關座談</a:t>
          </a:r>
          <a:endParaRPr lang="zh-TW" altLang="en-US" dirty="0">
            <a:latin typeface="+mj-ea"/>
            <a:ea typeface="+mj-ea"/>
          </a:endParaRPr>
        </a:p>
      </dgm:t>
    </dgm:pt>
    <dgm:pt modelId="{BA8E51FA-82F3-45C6-9B35-A559E7C20EF6}" type="parTrans" cxnId="{43B1374B-ECF7-439B-815B-8C017B17C2CA}">
      <dgm:prSet/>
      <dgm:spPr/>
      <dgm:t>
        <a:bodyPr/>
        <a:lstStyle/>
        <a:p>
          <a:endParaRPr lang="zh-TW" altLang="en-US"/>
        </a:p>
      </dgm:t>
    </dgm:pt>
    <dgm:pt modelId="{BFB93D64-673B-42A9-92B8-98BC52699D79}" type="sibTrans" cxnId="{43B1374B-ECF7-439B-815B-8C017B17C2CA}">
      <dgm:prSet/>
      <dgm:spPr/>
      <dgm:t>
        <a:bodyPr/>
        <a:lstStyle/>
        <a:p>
          <a:endParaRPr lang="zh-TW" altLang="en-US"/>
        </a:p>
      </dgm:t>
    </dgm:pt>
    <dgm:pt modelId="{8DC59F99-9507-404C-A163-51DDE626C26D}" type="pres">
      <dgm:prSet presAssocID="{C67772D2-6272-4BEB-82DC-17B9EF1291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A6CDA8-550D-4C5C-8898-97E1A1E77E2C}" type="pres">
      <dgm:prSet presAssocID="{B1A45262-B8A7-455E-95CC-3305BB972A4E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925067-A169-4C3B-8A68-55E89FC78D34}" type="pres">
      <dgm:prSet presAssocID="{AB1DB4FB-0669-4B08-BAFA-75C8F15A2695}" presName="parSpace" presStyleCnt="0"/>
      <dgm:spPr/>
      <dgm:t>
        <a:bodyPr/>
        <a:lstStyle/>
        <a:p>
          <a:endParaRPr lang="zh-TW" altLang="en-US"/>
        </a:p>
      </dgm:t>
    </dgm:pt>
    <dgm:pt modelId="{EF9E4BEF-F1A8-4A6B-8242-BA06E98C90AF}" type="pres">
      <dgm:prSet presAssocID="{86F607C0-DF9C-490F-9295-336290C16AD4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A45EE7-F763-4081-A72B-A23E63B6B946}" type="pres">
      <dgm:prSet presAssocID="{6FA65218-872A-4CC3-B593-6BE9EF2AE89F}" presName="parSpace" presStyleCnt="0"/>
      <dgm:spPr/>
      <dgm:t>
        <a:bodyPr/>
        <a:lstStyle/>
        <a:p>
          <a:endParaRPr lang="zh-TW" altLang="en-US"/>
        </a:p>
      </dgm:t>
    </dgm:pt>
    <dgm:pt modelId="{86E11987-C6D8-4F03-A574-AE7CB9AC8588}" type="pres">
      <dgm:prSet presAssocID="{59023059-FAAD-4646-815F-8751F4576D50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69282E-3450-44B9-8C5F-C963A945C3C0}" type="pres">
      <dgm:prSet presAssocID="{92DDE9A5-84C8-4215-A2FC-51E52010F832}" presName="parSpace" presStyleCnt="0"/>
      <dgm:spPr/>
      <dgm:t>
        <a:bodyPr/>
        <a:lstStyle/>
        <a:p>
          <a:endParaRPr lang="zh-TW" altLang="en-US"/>
        </a:p>
      </dgm:t>
    </dgm:pt>
    <dgm:pt modelId="{BDF7757A-17D6-4409-A00F-3F9EDED6C317}" type="pres">
      <dgm:prSet presAssocID="{AF60030C-51EF-4E8C-9F51-936F992970D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6116E8-1288-4A37-97A6-AF7F3364888E}" type="pres">
      <dgm:prSet presAssocID="{607441A0-8913-460F-A229-6D88314FB830}" presName="parSpace" presStyleCnt="0"/>
      <dgm:spPr/>
      <dgm:t>
        <a:bodyPr/>
        <a:lstStyle/>
        <a:p>
          <a:endParaRPr lang="zh-TW" altLang="en-US"/>
        </a:p>
      </dgm:t>
    </dgm:pt>
    <dgm:pt modelId="{A16FAEB2-9BAD-4113-B83F-21997B95399E}" type="pres">
      <dgm:prSet presAssocID="{AC902F8C-F3C7-450E-9C3C-0DB42913E0B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3B1374B-ECF7-439B-815B-8C017B17C2CA}" srcId="{C67772D2-6272-4BEB-82DC-17B9EF1291E7}" destId="{AC902F8C-F3C7-450E-9C3C-0DB42913E0BC}" srcOrd="4" destOrd="0" parTransId="{BA8E51FA-82F3-45C6-9B35-A559E7C20EF6}" sibTransId="{BFB93D64-673B-42A9-92B8-98BC52699D79}"/>
    <dgm:cxn modelId="{03CAC38F-8286-4D14-B2FC-7D7DB19BC161}" type="presOf" srcId="{B1A45262-B8A7-455E-95CC-3305BB972A4E}" destId="{CFA6CDA8-550D-4C5C-8898-97E1A1E77E2C}" srcOrd="0" destOrd="0" presId="urn:microsoft.com/office/officeart/2005/8/layout/hChevron3"/>
    <dgm:cxn modelId="{46FE7911-BDD3-4E3F-8C3F-F35CBBC5FE26}" type="presOf" srcId="{C67772D2-6272-4BEB-82DC-17B9EF1291E7}" destId="{8DC59F99-9507-404C-A163-51DDE626C26D}" srcOrd="0" destOrd="0" presId="urn:microsoft.com/office/officeart/2005/8/layout/hChevron3"/>
    <dgm:cxn modelId="{254377D0-02B9-4A74-943A-AB735D7A4611}" type="presOf" srcId="{AC902F8C-F3C7-450E-9C3C-0DB42913E0BC}" destId="{A16FAEB2-9BAD-4113-B83F-21997B95399E}" srcOrd="0" destOrd="0" presId="urn:microsoft.com/office/officeart/2005/8/layout/hChevron3"/>
    <dgm:cxn modelId="{04FFD6D3-3EFE-4EED-8187-3F90948ED9F4}" srcId="{C67772D2-6272-4BEB-82DC-17B9EF1291E7}" destId="{59023059-FAAD-4646-815F-8751F4576D50}" srcOrd="2" destOrd="0" parTransId="{CEB20AFC-5460-4A0D-B7D6-E358DEDB20E3}" sibTransId="{92DDE9A5-84C8-4215-A2FC-51E52010F832}"/>
    <dgm:cxn modelId="{C97FBC35-950E-49A4-B027-04C8A5FCD40A}" srcId="{C67772D2-6272-4BEB-82DC-17B9EF1291E7}" destId="{B1A45262-B8A7-455E-95CC-3305BB972A4E}" srcOrd="0" destOrd="0" parTransId="{FCEB5741-AF1E-4C20-8B02-4E77C4935977}" sibTransId="{AB1DB4FB-0669-4B08-BAFA-75C8F15A2695}"/>
    <dgm:cxn modelId="{5EDFFDF2-D6C1-41B3-A0C4-7C9244E0FD43}" type="presOf" srcId="{59023059-FAAD-4646-815F-8751F4576D50}" destId="{86E11987-C6D8-4F03-A574-AE7CB9AC8588}" srcOrd="0" destOrd="0" presId="urn:microsoft.com/office/officeart/2005/8/layout/hChevron3"/>
    <dgm:cxn modelId="{339AAFEC-A4F1-4A38-B3A6-EEBAB7DADD5D}" srcId="{C67772D2-6272-4BEB-82DC-17B9EF1291E7}" destId="{86F607C0-DF9C-490F-9295-336290C16AD4}" srcOrd="1" destOrd="0" parTransId="{F7DAEAB0-F4D2-4EB4-B8A9-AD4BA286CDF1}" sibTransId="{6FA65218-872A-4CC3-B593-6BE9EF2AE89F}"/>
    <dgm:cxn modelId="{EA522F30-0EB3-4E52-BF5A-FFAE14931462}" srcId="{C67772D2-6272-4BEB-82DC-17B9EF1291E7}" destId="{AF60030C-51EF-4E8C-9F51-936F992970D1}" srcOrd="3" destOrd="0" parTransId="{800787BC-8A28-4629-9A95-6007CC89B587}" sibTransId="{607441A0-8913-460F-A229-6D88314FB830}"/>
    <dgm:cxn modelId="{000CBA35-A91D-4769-870A-A9B9A9BD7F1F}" type="presOf" srcId="{86F607C0-DF9C-490F-9295-336290C16AD4}" destId="{EF9E4BEF-F1A8-4A6B-8242-BA06E98C90AF}" srcOrd="0" destOrd="0" presId="urn:microsoft.com/office/officeart/2005/8/layout/hChevron3"/>
    <dgm:cxn modelId="{6602E97F-C156-4D54-B668-D987493CA39C}" type="presOf" srcId="{AF60030C-51EF-4E8C-9F51-936F992970D1}" destId="{BDF7757A-17D6-4409-A00F-3F9EDED6C317}" srcOrd="0" destOrd="0" presId="urn:microsoft.com/office/officeart/2005/8/layout/hChevron3"/>
    <dgm:cxn modelId="{D425F652-D1F2-4E81-9880-961496829338}" type="presParOf" srcId="{8DC59F99-9507-404C-A163-51DDE626C26D}" destId="{CFA6CDA8-550D-4C5C-8898-97E1A1E77E2C}" srcOrd="0" destOrd="0" presId="urn:microsoft.com/office/officeart/2005/8/layout/hChevron3"/>
    <dgm:cxn modelId="{4F0379AC-487D-4A55-B1CF-F586C4783F12}" type="presParOf" srcId="{8DC59F99-9507-404C-A163-51DDE626C26D}" destId="{08925067-A169-4C3B-8A68-55E89FC78D34}" srcOrd="1" destOrd="0" presId="urn:microsoft.com/office/officeart/2005/8/layout/hChevron3"/>
    <dgm:cxn modelId="{19B77020-0BA8-41F3-A21D-076395E2C6E4}" type="presParOf" srcId="{8DC59F99-9507-404C-A163-51DDE626C26D}" destId="{EF9E4BEF-F1A8-4A6B-8242-BA06E98C90AF}" srcOrd="2" destOrd="0" presId="urn:microsoft.com/office/officeart/2005/8/layout/hChevron3"/>
    <dgm:cxn modelId="{1E085A25-E4B1-4355-82C3-40C0FCB3A099}" type="presParOf" srcId="{8DC59F99-9507-404C-A163-51DDE626C26D}" destId="{DDA45EE7-F763-4081-A72B-A23E63B6B946}" srcOrd="3" destOrd="0" presId="urn:microsoft.com/office/officeart/2005/8/layout/hChevron3"/>
    <dgm:cxn modelId="{9B1BA106-F459-4C1A-9A07-18CDADA8E668}" type="presParOf" srcId="{8DC59F99-9507-404C-A163-51DDE626C26D}" destId="{86E11987-C6D8-4F03-A574-AE7CB9AC8588}" srcOrd="4" destOrd="0" presId="urn:microsoft.com/office/officeart/2005/8/layout/hChevron3"/>
    <dgm:cxn modelId="{B55495CD-D30C-40CF-BF77-86D27BEFCBC4}" type="presParOf" srcId="{8DC59F99-9507-404C-A163-51DDE626C26D}" destId="{BD69282E-3450-44B9-8C5F-C963A945C3C0}" srcOrd="5" destOrd="0" presId="urn:microsoft.com/office/officeart/2005/8/layout/hChevron3"/>
    <dgm:cxn modelId="{659C88EF-4A94-403B-A650-063D73D4ECCA}" type="presParOf" srcId="{8DC59F99-9507-404C-A163-51DDE626C26D}" destId="{BDF7757A-17D6-4409-A00F-3F9EDED6C317}" srcOrd="6" destOrd="0" presId="urn:microsoft.com/office/officeart/2005/8/layout/hChevron3"/>
    <dgm:cxn modelId="{B5A9BECE-6309-4BA6-B6C7-54C96216A41C}" type="presParOf" srcId="{8DC59F99-9507-404C-A163-51DDE626C26D}" destId="{6F6116E8-1288-4A37-97A6-AF7F3364888E}" srcOrd="7" destOrd="0" presId="urn:microsoft.com/office/officeart/2005/8/layout/hChevron3"/>
    <dgm:cxn modelId="{2013E689-20D1-472A-A47E-BADF745A5875}" type="presParOf" srcId="{8DC59F99-9507-404C-A163-51DDE626C26D}" destId="{A16FAEB2-9BAD-4113-B83F-21997B95399E}" srcOrd="8" destOrd="0" presId="urn:microsoft.com/office/officeart/2005/8/layout/hChevron3"/>
  </dgm:cxnLst>
  <dgm:bg>
    <a:solidFill>
      <a:srgbClr val="54585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C1D9A2-C142-4882-85DD-60CB0BD996E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569DD464-05D1-47A8-B410-B09ACD1D7D23}">
      <dgm:prSet phldrT="[文字]" custT="1"/>
      <dgm:spPr/>
      <dgm:t>
        <a:bodyPr/>
        <a:lstStyle/>
        <a:p>
          <a:r>
            <a:rPr lang="zh-TW" altLang="en-US" sz="3000" dirty="0" smtClean="0">
              <a:latin typeface="+mj-ea"/>
              <a:ea typeface="+mj-ea"/>
            </a:rPr>
            <a:t>依據公約、一般性意見、初次結論性意見</a:t>
          </a:r>
          <a:endParaRPr lang="zh-TW" altLang="en-US" sz="3000" dirty="0">
            <a:latin typeface="+mj-ea"/>
            <a:ea typeface="+mj-ea"/>
          </a:endParaRPr>
        </a:p>
      </dgm:t>
    </dgm:pt>
    <dgm:pt modelId="{B562A897-81EE-49EB-9BFA-8E43F8EED02D}" type="parTrans" cxnId="{5DAA0F50-8317-4ACF-BEE2-DB6A236A75D5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C8F194BF-5471-47E5-9C1F-303E2BA170F4}" type="sibTrans" cxnId="{5DAA0F50-8317-4ACF-BEE2-DB6A236A75D5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DFFD9400-A4A1-47AC-B3A3-02FDCD27C388}">
      <dgm:prSet phldrT="[文字]" custT="1"/>
      <dgm:spPr/>
      <dgm:t>
        <a:bodyPr/>
        <a:lstStyle/>
        <a:p>
          <a:r>
            <a:rPr lang="zh-TW" altLang="en-US" sz="3000" dirty="0" smtClean="0">
              <a:latin typeface="+mj-ea"/>
              <a:ea typeface="+mj-ea"/>
            </a:rPr>
            <a:t>部分引用監察院之調查報告</a:t>
          </a:r>
          <a:endParaRPr lang="zh-TW" altLang="en-US" sz="3000" dirty="0">
            <a:latin typeface="+mj-ea"/>
            <a:ea typeface="+mj-ea"/>
          </a:endParaRPr>
        </a:p>
      </dgm:t>
    </dgm:pt>
    <dgm:pt modelId="{06753A67-8DCF-4F96-A372-F0CDF8706443}" type="parTrans" cxnId="{8D084127-D016-41A3-A0DD-617F7821BE2F}">
      <dgm:prSet/>
      <dgm:spPr/>
      <dgm:t>
        <a:bodyPr/>
        <a:lstStyle/>
        <a:p>
          <a:endParaRPr lang="zh-TW" altLang="en-US"/>
        </a:p>
      </dgm:t>
    </dgm:pt>
    <dgm:pt modelId="{A1A7A3F7-D4DA-4011-858B-BAEDBEC0A305}" type="sibTrans" cxnId="{8D084127-D016-41A3-A0DD-617F7821BE2F}">
      <dgm:prSet/>
      <dgm:spPr/>
      <dgm:t>
        <a:bodyPr/>
        <a:lstStyle/>
        <a:p>
          <a:endParaRPr lang="zh-TW" altLang="en-US"/>
        </a:p>
      </dgm:t>
    </dgm:pt>
    <dgm:pt modelId="{3E337B24-C0FC-4BCA-9CCF-FE19943D8517}">
      <dgm:prSet phldrT="[文字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5F249F"/>
        </a:solidFill>
      </dgm:spPr>
      <dgm:t>
        <a:bodyPr/>
        <a:lstStyle/>
        <a:p>
          <a:r>
            <a:rPr lang="zh-TW" altLang="en-US" sz="3000" dirty="0" smtClean="0">
              <a:latin typeface="+mj-ea"/>
              <a:ea typeface="+mj-ea"/>
            </a:rPr>
            <a:t>徵詢身心障礙者與身心障礙團體之意見</a:t>
          </a:r>
          <a:endParaRPr lang="zh-TW" altLang="en-US" sz="3000" dirty="0">
            <a:latin typeface="+mj-ea"/>
            <a:ea typeface="+mj-ea"/>
          </a:endParaRPr>
        </a:p>
      </dgm:t>
    </dgm:pt>
    <dgm:pt modelId="{2EEB0EC7-2AFF-44CB-9D51-4ECEBCDCC440}" type="sibTrans" cxnId="{0CE492C5-527C-4109-9BFF-3AC9F9633A97}">
      <dgm:prSet/>
      <dgm:spPr/>
      <dgm:t>
        <a:bodyPr/>
        <a:lstStyle/>
        <a:p>
          <a:endParaRPr lang="zh-TW" altLang="en-US"/>
        </a:p>
      </dgm:t>
    </dgm:pt>
    <dgm:pt modelId="{7659B4B0-5BDC-415B-88E6-DE4C996B433E}" type="parTrans" cxnId="{0CE492C5-527C-4109-9BFF-3AC9F9633A97}">
      <dgm:prSet/>
      <dgm:spPr/>
      <dgm:t>
        <a:bodyPr/>
        <a:lstStyle/>
        <a:p>
          <a:endParaRPr lang="zh-TW" altLang="en-US"/>
        </a:p>
      </dgm:t>
    </dgm:pt>
    <dgm:pt modelId="{DBA83C5E-006B-4272-BC89-45B600668100}" type="pres">
      <dgm:prSet presAssocID="{87C1D9A2-C142-4882-85DD-60CB0BD996E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E7478F0A-D6D8-4CF8-BFB4-58DC68425D6F}" type="pres">
      <dgm:prSet presAssocID="{87C1D9A2-C142-4882-85DD-60CB0BD996E9}" presName="Name1" presStyleCnt="0"/>
      <dgm:spPr/>
      <dgm:t>
        <a:bodyPr/>
        <a:lstStyle/>
        <a:p>
          <a:endParaRPr lang="zh-TW" altLang="en-US"/>
        </a:p>
      </dgm:t>
    </dgm:pt>
    <dgm:pt modelId="{94D63A13-EC52-4D26-961F-A46C0930CE1E}" type="pres">
      <dgm:prSet presAssocID="{87C1D9A2-C142-4882-85DD-60CB0BD996E9}" presName="cycle" presStyleCnt="0"/>
      <dgm:spPr/>
      <dgm:t>
        <a:bodyPr/>
        <a:lstStyle/>
        <a:p>
          <a:endParaRPr lang="zh-TW" altLang="en-US"/>
        </a:p>
      </dgm:t>
    </dgm:pt>
    <dgm:pt modelId="{8914178F-64B7-4AEC-86CF-02C28B0032DB}" type="pres">
      <dgm:prSet presAssocID="{87C1D9A2-C142-4882-85DD-60CB0BD996E9}" presName="srcNode" presStyleLbl="node1" presStyleIdx="0" presStyleCnt="3"/>
      <dgm:spPr/>
      <dgm:t>
        <a:bodyPr/>
        <a:lstStyle/>
        <a:p>
          <a:endParaRPr lang="zh-TW" altLang="en-US"/>
        </a:p>
      </dgm:t>
    </dgm:pt>
    <dgm:pt modelId="{1849043D-EE9B-4384-BBE5-803195F9AC39}" type="pres">
      <dgm:prSet presAssocID="{87C1D9A2-C142-4882-85DD-60CB0BD996E9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066DBDB8-237F-44D8-A468-E4044910544F}" type="pres">
      <dgm:prSet presAssocID="{87C1D9A2-C142-4882-85DD-60CB0BD996E9}" presName="extraNode" presStyleLbl="node1" presStyleIdx="0" presStyleCnt="3"/>
      <dgm:spPr/>
      <dgm:t>
        <a:bodyPr/>
        <a:lstStyle/>
        <a:p>
          <a:endParaRPr lang="zh-TW" altLang="en-US"/>
        </a:p>
      </dgm:t>
    </dgm:pt>
    <dgm:pt modelId="{88D88902-7CFE-4EEE-87B3-D78C6BD15E01}" type="pres">
      <dgm:prSet presAssocID="{87C1D9A2-C142-4882-85DD-60CB0BD996E9}" presName="dstNode" presStyleLbl="node1" presStyleIdx="0" presStyleCnt="3"/>
      <dgm:spPr/>
      <dgm:t>
        <a:bodyPr/>
        <a:lstStyle/>
        <a:p>
          <a:endParaRPr lang="zh-TW" altLang="en-US"/>
        </a:p>
      </dgm:t>
    </dgm:pt>
    <dgm:pt modelId="{B1BCC12A-D6F5-43BF-8729-7D082563C260}" type="pres">
      <dgm:prSet presAssocID="{569DD464-05D1-47A8-B410-B09ACD1D7D2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8E5BF3-1A1E-47A9-9D64-C4BE7868F6FE}" type="pres">
      <dgm:prSet presAssocID="{569DD464-05D1-47A8-B410-B09ACD1D7D23}" presName="accent_1" presStyleCnt="0"/>
      <dgm:spPr/>
      <dgm:t>
        <a:bodyPr/>
        <a:lstStyle/>
        <a:p>
          <a:endParaRPr lang="zh-TW" altLang="en-US"/>
        </a:p>
      </dgm:t>
    </dgm:pt>
    <dgm:pt modelId="{64C33233-643F-4B90-A355-82F552E3687D}" type="pres">
      <dgm:prSet presAssocID="{569DD464-05D1-47A8-B410-B09ACD1D7D23}" presName="accentRepeatNode" presStyleLbl="solidFgAcc1" presStyleIdx="0" presStyleCnt="3"/>
      <dgm:spPr/>
      <dgm:t>
        <a:bodyPr/>
        <a:lstStyle/>
        <a:p>
          <a:endParaRPr lang="zh-TW" altLang="en-US"/>
        </a:p>
      </dgm:t>
    </dgm:pt>
    <dgm:pt modelId="{C7ECAD64-9476-45D7-8B3C-616042C2BBD3}" type="pres">
      <dgm:prSet presAssocID="{3E337B24-C0FC-4BCA-9CCF-FE19943D851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83EBF3-C3E6-4A6A-8739-47FF0B1B8695}" type="pres">
      <dgm:prSet presAssocID="{3E337B24-C0FC-4BCA-9CCF-FE19943D8517}" presName="accent_2" presStyleCnt="0"/>
      <dgm:spPr/>
      <dgm:t>
        <a:bodyPr/>
        <a:lstStyle/>
        <a:p>
          <a:endParaRPr lang="zh-TW" altLang="en-US"/>
        </a:p>
      </dgm:t>
    </dgm:pt>
    <dgm:pt modelId="{B47AC755-4C32-423D-9EC7-CFFDACB47130}" type="pres">
      <dgm:prSet presAssocID="{3E337B24-C0FC-4BCA-9CCF-FE19943D8517}" presName="accentRepeatNode" presStyleLbl="solidFgAcc1" presStyleIdx="1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B790C512-E0EF-419F-99DB-1092A4C188C2}" type="pres">
      <dgm:prSet presAssocID="{DFFD9400-A4A1-47AC-B3A3-02FDCD27C38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E93F4C-EA98-4CBA-B14A-EA33D929A1AA}" type="pres">
      <dgm:prSet presAssocID="{DFFD9400-A4A1-47AC-B3A3-02FDCD27C388}" presName="accent_3" presStyleCnt="0"/>
      <dgm:spPr/>
      <dgm:t>
        <a:bodyPr/>
        <a:lstStyle/>
        <a:p>
          <a:endParaRPr lang="zh-TW" altLang="en-US"/>
        </a:p>
      </dgm:t>
    </dgm:pt>
    <dgm:pt modelId="{4A2AA8B5-A06D-4A42-A1F6-43766A7591DA}" type="pres">
      <dgm:prSet presAssocID="{DFFD9400-A4A1-47AC-B3A3-02FDCD27C388}" presName="accentRepeatNode" presStyleLbl="solidFgAcc1" presStyleIdx="2" presStyleCnt="3"/>
      <dgm:spPr/>
      <dgm:t>
        <a:bodyPr/>
        <a:lstStyle/>
        <a:p>
          <a:endParaRPr lang="zh-TW" altLang="en-US"/>
        </a:p>
      </dgm:t>
    </dgm:pt>
  </dgm:ptLst>
  <dgm:cxnLst>
    <dgm:cxn modelId="{B5BB6B38-39EA-429E-9D0E-8A6212CFCCE8}" type="presOf" srcId="{569DD464-05D1-47A8-B410-B09ACD1D7D23}" destId="{B1BCC12A-D6F5-43BF-8729-7D082563C260}" srcOrd="0" destOrd="0" presId="urn:microsoft.com/office/officeart/2008/layout/VerticalCurvedList"/>
    <dgm:cxn modelId="{5C8EDBE6-405F-4338-9C8C-A25672B6B75E}" type="presOf" srcId="{DFFD9400-A4A1-47AC-B3A3-02FDCD27C388}" destId="{B790C512-E0EF-419F-99DB-1092A4C188C2}" srcOrd="0" destOrd="0" presId="urn:microsoft.com/office/officeart/2008/layout/VerticalCurvedList"/>
    <dgm:cxn modelId="{AE254A1D-735C-4546-83D1-B1394C1C57C0}" type="presOf" srcId="{C8F194BF-5471-47E5-9C1F-303E2BA170F4}" destId="{1849043D-EE9B-4384-BBE5-803195F9AC39}" srcOrd="0" destOrd="0" presId="urn:microsoft.com/office/officeart/2008/layout/VerticalCurvedList"/>
    <dgm:cxn modelId="{8D084127-D016-41A3-A0DD-617F7821BE2F}" srcId="{87C1D9A2-C142-4882-85DD-60CB0BD996E9}" destId="{DFFD9400-A4A1-47AC-B3A3-02FDCD27C388}" srcOrd="2" destOrd="0" parTransId="{06753A67-8DCF-4F96-A372-F0CDF8706443}" sibTransId="{A1A7A3F7-D4DA-4011-858B-BAEDBEC0A305}"/>
    <dgm:cxn modelId="{5DAA0F50-8317-4ACF-BEE2-DB6A236A75D5}" srcId="{87C1D9A2-C142-4882-85DD-60CB0BD996E9}" destId="{569DD464-05D1-47A8-B410-B09ACD1D7D23}" srcOrd="0" destOrd="0" parTransId="{B562A897-81EE-49EB-9BFA-8E43F8EED02D}" sibTransId="{C8F194BF-5471-47E5-9C1F-303E2BA170F4}"/>
    <dgm:cxn modelId="{0CE492C5-527C-4109-9BFF-3AC9F9633A97}" srcId="{87C1D9A2-C142-4882-85DD-60CB0BD996E9}" destId="{3E337B24-C0FC-4BCA-9CCF-FE19943D8517}" srcOrd="1" destOrd="0" parTransId="{7659B4B0-5BDC-415B-88E6-DE4C996B433E}" sibTransId="{2EEB0EC7-2AFF-44CB-9D51-4ECEBCDCC440}"/>
    <dgm:cxn modelId="{9DC8FB2F-A748-489C-AFE9-FD9B60685446}" type="presOf" srcId="{3E337B24-C0FC-4BCA-9CCF-FE19943D8517}" destId="{C7ECAD64-9476-45D7-8B3C-616042C2BBD3}" srcOrd="0" destOrd="0" presId="urn:microsoft.com/office/officeart/2008/layout/VerticalCurvedList"/>
    <dgm:cxn modelId="{429C5A78-E0DC-4601-83B8-985576ED3811}" type="presOf" srcId="{87C1D9A2-C142-4882-85DD-60CB0BD996E9}" destId="{DBA83C5E-006B-4272-BC89-45B600668100}" srcOrd="0" destOrd="0" presId="urn:microsoft.com/office/officeart/2008/layout/VerticalCurvedList"/>
    <dgm:cxn modelId="{50CCBE40-52BB-48BA-B995-09A6BF99D9C7}" type="presParOf" srcId="{DBA83C5E-006B-4272-BC89-45B600668100}" destId="{E7478F0A-D6D8-4CF8-BFB4-58DC68425D6F}" srcOrd="0" destOrd="0" presId="urn:microsoft.com/office/officeart/2008/layout/VerticalCurvedList"/>
    <dgm:cxn modelId="{ADEBCEC5-5E50-4E3E-8939-CC2DAE054300}" type="presParOf" srcId="{E7478F0A-D6D8-4CF8-BFB4-58DC68425D6F}" destId="{94D63A13-EC52-4D26-961F-A46C0930CE1E}" srcOrd="0" destOrd="0" presId="urn:microsoft.com/office/officeart/2008/layout/VerticalCurvedList"/>
    <dgm:cxn modelId="{1259A518-0FDD-4D62-8C8B-9806310FBC45}" type="presParOf" srcId="{94D63A13-EC52-4D26-961F-A46C0930CE1E}" destId="{8914178F-64B7-4AEC-86CF-02C28B0032DB}" srcOrd="0" destOrd="0" presId="urn:microsoft.com/office/officeart/2008/layout/VerticalCurvedList"/>
    <dgm:cxn modelId="{98428DCE-C61B-4147-8255-508E960EAAE2}" type="presParOf" srcId="{94D63A13-EC52-4D26-961F-A46C0930CE1E}" destId="{1849043D-EE9B-4384-BBE5-803195F9AC39}" srcOrd="1" destOrd="0" presId="urn:microsoft.com/office/officeart/2008/layout/VerticalCurvedList"/>
    <dgm:cxn modelId="{3FF79FAB-C6AF-4339-9C5F-999912294A73}" type="presParOf" srcId="{94D63A13-EC52-4D26-961F-A46C0930CE1E}" destId="{066DBDB8-237F-44D8-A468-E4044910544F}" srcOrd="2" destOrd="0" presId="urn:microsoft.com/office/officeart/2008/layout/VerticalCurvedList"/>
    <dgm:cxn modelId="{BA4DA7D2-35E8-4E2E-96AB-3688828DE247}" type="presParOf" srcId="{94D63A13-EC52-4D26-961F-A46C0930CE1E}" destId="{88D88902-7CFE-4EEE-87B3-D78C6BD15E01}" srcOrd="3" destOrd="0" presId="urn:microsoft.com/office/officeart/2008/layout/VerticalCurvedList"/>
    <dgm:cxn modelId="{E44ACEB2-8BC3-4A85-AE55-9131CABD6553}" type="presParOf" srcId="{E7478F0A-D6D8-4CF8-BFB4-58DC68425D6F}" destId="{B1BCC12A-D6F5-43BF-8729-7D082563C260}" srcOrd="1" destOrd="0" presId="urn:microsoft.com/office/officeart/2008/layout/VerticalCurvedList"/>
    <dgm:cxn modelId="{B8798FD6-B7F1-46BE-B384-E140547BB63C}" type="presParOf" srcId="{E7478F0A-D6D8-4CF8-BFB4-58DC68425D6F}" destId="{9B8E5BF3-1A1E-47A9-9D64-C4BE7868F6FE}" srcOrd="2" destOrd="0" presId="urn:microsoft.com/office/officeart/2008/layout/VerticalCurvedList"/>
    <dgm:cxn modelId="{D15EC0F7-AA2C-40C3-9986-12F2561D65FB}" type="presParOf" srcId="{9B8E5BF3-1A1E-47A9-9D64-C4BE7868F6FE}" destId="{64C33233-643F-4B90-A355-82F552E3687D}" srcOrd="0" destOrd="0" presId="urn:microsoft.com/office/officeart/2008/layout/VerticalCurvedList"/>
    <dgm:cxn modelId="{7AF71AA0-66E4-4B80-A1D6-AB11516A392B}" type="presParOf" srcId="{E7478F0A-D6D8-4CF8-BFB4-58DC68425D6F}" destId="{C7ECAD64-9476-45D7-8B3C-616042C2BBD3}" srcOrd="3" destOrd="0" presId="urn:microsoft.com/office/officeart/2008/layout/VerticalCurvedList"/>
    <dgm:cxn modelId="{0A665B6B-7FB8-49FB-B175-298410762FCE}" type="presParOf" srcId="{E7478F0A-D6D8-4CF8-BFB4-58DC68425D6F}" destId="{7483EBF3-C3E6-4A6A-8739-47FF0B1B8695}" srcOrd="4" destOrd="0" presId="urn:microsoft.com/office/officeart/2008/layout/VerticalCurvedList"/>
    <dgm:cxn modelId="{58EDBC05-CD07-4AA9-818D-E5EF19C3CB7D}" type="presParOf" srcId="{7483EBF3-C3E6-4A6A-8739-47FF0B1B8695}" destId="{B47AC755-4C32-423D-9EC7-CFFDACB47130}" srcOrd="0" destOrd="0" presId="urn:microsoft.com/office/officeart/2008/layout/VerticalCurvedList"/>
    <dgm:cxn modelId="{61BCEBEE-21E7-4A35-97E6-105BCFB93D9F}" type="presParOf" srcId="{E7478F0A-D6D8-4CF8-BFB4-58DC68425D6F}" destId="{B790C512-E0EF-419F-99DB-1092A4C188C2}" srcOrd="5" destOrd="0" presId="urn:microsoft.com/office/officeart/2008/layout/VerticalCurvedList"/>
    <dgm:cxn modelId="{AD26C5C9-F449-44EA-A8B1-3D8FEA1FF9CD}" type="presParOf" srcId="{E7478F0A-D6D8-4CF8-BFB4-58DC68425D6F}" destId="{ABE93F4C-EA98-4CBA-B14A-EA33D929A1AA}" srcOrd="6" destOrd="0" presId="urn:microsoft.com/office/officeart/2008/layout/VerticalCurvedList"/>
    <dgm:cxn modelId="{C893E409-2B27-4030-A32A-AE8C5834A031}" type="presParOf" srcId="{ABE93F4C-EA98-4CBA-B14A-EA33D929A1AA}" destId="{4A2AA8B5-A06D-4A42-A1F6-43766A7591D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B6730D-024A-409A-ACDF-AA7EDD2E59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A4864825-DC02-41AC-9E44-7E473FA4A4AF}">
      <dgm:prSet/>
      <dgm:spPr/>
      <dgm:t>
        <a:bodyPr/>
        <a:lstStyle/>
        <a:p>
          <a:pPr rtl="0"/>
          <a:r>
            <a:rPr lang="zh-TW" altLang="en-US" dirty="0" smtClean="0"/>
            <a:t>基本權利</a:t>
          </a:r>
          <a:endParaRPr lang="zh-TW" altLang="en-US" dirty="0"/>
        </a:p>
      </dgm:t>
    </dgm:pt>
    <dgm:pt modelId="{C8E4FA77-52C4-4B27-A474-B5BCA573CB3B}" type="parTrans" cxnId="{944E88B3-C214-4153-8F87-BDDB155F1C22}">
      <dgm:prSet/>
      <dgm:spPr/>
      <dgm:t>
        <a:bodyPr/>
        <a:lstStyle/>
        <a:p>
          <a:endParaRPr lang="zh-TW" altLang="en-US"/>
        </a:p>
      </dgm:t>
    </dgm:pt>
    <dgm:pt modelId="{6E6EA3E7-9660-43D0-9082-E77234D4AFBB}" type="sibTrans" cxnId="{944E88B3-C214-4153-8F87-BDDB155F1C22}">
      <dgm:prSet/>
      <dgm:spPr/>
      <dgm:t>
        <a:bodyPr/>
        <a:lstStyle/>
        <a:p>
          <a:endParaRPr lang="zh-TW" altLang="en-US"/>
        </a:p>
      </dgm:t>
    </dgm:pt>
    <dgm:pt modelId="{E73CDA62-90EE-4A9D-9795-29AA32887474}">
      <dgm:prSet/>
      <dgm:spPr/>
      <dgm:t>
        <a:bodyPr/>
        <a:lstStyle/>
        <a:p>
          <a:pPr rtl="0"/>
          <a:r>
            <a:rPr lang="zh-TW" altLang="en-US" dirty="0" smtClean="0"/>
            <a:t>多重身分</a:t>
          </a:r>
          <a:endParaRPr lang="zh-TW" dirty="0"/>
        </a:p>
      </dgm:t>
    </dgm:pt>
    <dgm:pt modelId="{16F4BB10-1033-414F-AD40-AD2D6F3C0A0F}" type="parTrans" cxnId="{24A9321D-BAC5-4960-9DEA-894211964944}">
      <dgm:prSet/>
      <dgm:spPr/>
      <dgm:t>
        <a:bodyPr/>
        <a:lstStyle/>
        <a:p>
          <a:endParaRPr lang="zh-TW" altLang="en-US"/>
        </a:p>
      </dgm:t>
    </dgm:pt>
    <dgm:pt modelId="{E7B7CE66-F755-42AF-A325-64FB53121E1E}" type="sibTrans" cxnId="{24A9321D-BAC5-4960-9DEA-894211964944}">
      <dgm:prSet/>
      <dgm:spPr/>
      <dgm:t>
        <a:bodyPr/>
        <a:lstStyle/>
        <a:p>
          <a:endParaRPr lang="zh-TW" altLang="en-US"/>
        </a:p>
      </dgm:t>
    </dgm:pt>
    <dgm:pt modelId="{C7F466DC-69AA-4618-8DC5-43271E29F2FD}">
      <dgm:prSet/>
      <dgm:spPr/>
      <dgm:t>
        <a:bodyPr/>
        <a:lstStyle/>
        <a:p>
          <a:pPr rtl="0"/>
          <a:r>
            <a:rPr lang="zh-TW" altLang="en-US" dirty="0" smtClean="0"/>
            <a:t>共通原則</a:t>
          </a:r>
          <a:endParaRPr lang="zh-TW" altLang="en-US" dirty="0"/>
        </a:p>
      </dgm:t>
    </dgm:pt>
    <dgm:pt modelId="{915F15A8-9321-4D66-A788-556058884D6F}" type="parTrans" cxnId="{38B4D3B7-E42D-489A-BF8C-626ADBE86988}">
      <dgm:prSet/>
      <dgm:spPr/>
      <dgm:t>
        <a:bodyPr/>
        <a:lstStyle/>
        <a:p>
          <a:endParaRPr lang="zh-TW" altLang="en-US"/>
        </a:p>
      </dgm:t>
    </dgm:pt>
    <dgm:pt modelId="{84809324-CD8F-492C-94CE-42EAE8E9F131}" type="sibTrans" cxnId="{38B4D3B7-E42D-489A-BF8C-626ADBE86988}">
      <dgm:prSet/>
      <dgm:spPr/>
      <dgm:t>
        <a:bodyPr/>
        <a:lstStyle/>
        <a:p>
          <a:endParaRPr lang="zh-TW" altLang="en-US"/>
        </a:p>
      </dgm:t>
    </dgm:pt>
    <dgm:pt modelId="{F714F731-649C-42EC-B591-D56E18B7590B}">
      <dgm:prSet/>
      <dgm:spPr/>
      <dgm:t>
        <a:bodyPr/>
        <a:lstStyle/>
        <a:p>
          <a:pPr rtl="0"/>
          <a:r>
            <a:rPr lang="zh-TW" altLang="en-US" b="1" dirty="0" smtClean="0"/>
            <a:t>可及性／無障礙</a:t>
          </a:r>
          <a:endParaRPr lang="zh-TW" b="1" dirty="0"/>
        </a:p>
      </dgm:t>
    </dgm:pt>
    <dgm:pt modelId="{893D84EE-0ADC-436A-80A4-9755D1FD4B89}" type="parTrans" cxnId="{26C31DCC-DBD1-4B47-AC75-CC6305B2530D}">
      <dgm:prSet/>
      <dgm:spPr/>
      <dgm:t>
        <a:bodyPr/>
        <a:lstStyle/>
        <a:p>
          <a:endParaRPr lang="zh-TW" altLang="en-US"/>
        </a:p>
      </dgm:t>
    </dgm:pt>
    <dgm:pt modelId="{97935BDE-4DD8-4E39-8D36-D6506551B051}" type="sibTrans" cxnId="{26C31DCC-DBD1-4B47-AC75-CC6305B2530D}">
      <dgm:prSet/>
      <dgm:spPr/>
      <dgm:t>
        <a:bodyPr/>
        <a:lstStyle/>
        <a:p>
          <a:endParaRPr lang="zh-TW" altLang="en-US"/>
        </a:p>
      </dgm:t>
    </dgm:pt>
    <dgm:pt modelId="{D2B447F6-60A7-4C7B-AFA8-81E1A884FDD0}">
      <dgm:prSet/>
      <dgm:spPr/>
      <dgm:t>
        <a:bodyPr/>
        <a:lstStyle/>
        <a:p>
          <a:pPr rtl="0"/>
          <a:r>
            <a:rPr lang="zh-TW" altLang="en-US" b="1" dirty="0" smtClean="0"/>
            <a:t>合理調整</a:t>
          </a:r>
          <a:endParaRPr lang="zh-TW" altLang="en-US" b="1" dirty="0"/>
        </a:p>
      </dgm:t>
    </dgm:pt>
    <dgm:pt modelId="{026FBCBE-3D66-469E-A8E4-A2C720428212}" type="parTrans" cxnId="{A16226C6-9D55-4FF5-89B9-CA962F564989}">
      <dgm:prSet/>
      <dgm:spPr/>
      <dgm:t>
        <a:bodyPr/>
        <a:lstStyle/>
        <a:p>
          <a:endParaRPr lang="zh-TW" altLang="en-US"/>
        </a:p>
      </dgm:t>
    </dgm:pt>
    <dgm:pt modelId="{501219DE-C207-4A1B-8D43-F51E5E03ABD0}" type="sibTrans" cxnId="{A16226C6-9D55-4FF5-89B9-CA962F564989}">
      <dgm:prSet/>
      <dgm:spPr/>
      <dgm:t>
        <a:bodyPr/>
        <a:lstStyle/>
        <a:p>
          <a:endParaRPr lang="zh-TW" altLang="en-US"/>
        </a:p>
      </dgm:t>
    </dgm:pt>
    <dgm:pt modelId="{91FEEC15-60C2-4DA7-B33D-43D95FFF961A}">
      <dgm:prSet/>
      <dgm:spPr/>
      <dgm:t>
        <a:bodyPr/>
        <a:lstStyle/>
        <a:p>
          <a:pPr rtl="0"/>
          <a:r>
            <a:rPr lang="zh-TW" altLang="en-US" b="1" dirty="0" smtClean="0"/>
            <a:t>平等與不歧視</a:t>
          </a:r>
          <a:endParaRPr lang="zh-TW" altLang="en-US" b="1" dirty="0"/>
        </a:p>
      </dgm:t>
    </dgm:pt>
    <dgm:pt modelId="{4ED71998-8143-4439-B25E-B83F07C969A9}" type="parTrans" cxnId="{2C124098-A5FE-4A33-9808-92A3BA8E01D8}">
      <dgm:prSet/>
      <dgm:spPr/>
      <dgm:t>
        <a:bodyPr/>
        <a:lstStyle/>
        <a:p>
          <a:endParaRPr lang="zh-TW" altLang="en-US"/>
        </a:p>
      </dgm:t>
    </dgm:pt>
    <dgm:pt modelId="{2F8BA857-4AB3-427F-B1D2-9A0F0744892C}" type="sibTrans" cxnId="{2C124098-A5FE-4A33-9808-92A3BA8E01D8}">
      <dgm:prSet/>
      <dgm:spPr/>
      <dgm:t>
        <a:bodyPr/>
        <a:lstStyle/>
        <a:p>
          <a:endParaRPr lang="zh-TW" altLang="en-US"/>
        </a:p>
      </dgm:t>
    </dgm:pt>
    <dgm:pt modelId="{6238D75D-166C-4BFA-9C46-1E264CD2D347}">
      <dgm:prSet custT="1"/>
      <dgm:spPr/>
      <dgm:t>
        <a:bodyPr/>
        <a:lstStyle/>
        <a:p>
          <a:pPr algn="l" rtl="0"/>
          <a:r>
            <a:rPr lang="zh-TW" altLang="en-US" sz="2800" b="1" dirty="0" smtClean="0">
              <a:latin typeface="+mj-ea"/>
              <a:ea typeface="+mj-ea"/>
            </a:rPr>
            <a:t>公約</a:t>
          </a:r>
          <a:r>
            <a:rPr lang="en-US" altLang="zh-TW" sz="2800" b="1" dirty="0" smtClean="0">
              <a:latin typeface="+mj-ea"/>
              <a:ea typeface="+mj-ea"/>
            </a:rPr>
            <a:t/>
          </a:r>
          <a:br>
            <a:rPr lang="en-US" altLang="zh-TW" sz="2800" b="1" dirty="0" smtClean="0">
              <a:latin typeface="+mj-ea"/>
              <a:ea typeface="+mj-ea"/>
            </a:rPr>
          </a:br>
          <a:r>
            <a:rPr lang="zh-TW" altLang="en-US" sz="2800" b="1" dirty="0" smtClean="0">
              <a:latin typeface="+mj-ea"/>
              <a:ea typeface="+mj-ea"/>
            </a:rPr>
            <a:t>第</a:t>
          </a:r>
          <a:r>
            <a:rPr lang="en-US" altLang="zh-TW" sz="2800" b="1" dirty="0" smtClean="0">
              <a:latin typeface="+mj-ea"/>
              <a:ea typeface="+mj-ea"/>
            </a:rPr>
            <a:t>5</a:t>
          </a:r>
          <a:r>
            <a:rPr lang="zh-TW" altLang="en-US" sz="2800" b="1" dirty="0" smtClean="0">
              <a:latin typeface="+mj-ea"/>
              <a:ea typeface="+mj-ea"/>
            </a:rPr>
            <a:t>條至第</a:t>
          </a:r>
          <a:r>
            <a:rPr lang="en-US" altLang="zh-TW" sz="2800" b="1" dirty="0" smtClean="0">
              <a:latin typeface="+mj-ea"/>
              <a:ea typeface="+mj-ea"/>
            </a:rPr>
            <a:t>30</a:t>
          </a:r>
          <a:r>
            <a:rPr lang="zh-TW" altLang="en-US" sz="2800" b="1" dirty="0" smtClean="0">
              <a:latin typeface="+mj-ea"/>
              <a:ea typeface="+mj-ea"/>
            </a:rPr>
            <a:t>條</a:t>
          </a:r>
          <a:r>
            <a:rPr lang="en-US" altLang="zh-TW" sz="2800" b="1" dirty="0" smtClean="0">
              <a:latin typeface="+mj-ea"/>
              <a:ea typeface="+mj-ea"/>
            </a:rPr>
            <a:t/>
          </a:r>
          <a:br>
            <a:rPr lang="en-US" altLang="zh-TW" sz="2800" b="1" dirty="0" smtClean="0">
              <a:latin typeface="+mj-ea"/>
              <a:ea typeface="+mj-ea"/>
            </a:rPr>
          </a:br>
          <a:r>
            <a:rPr lang="zh-TW" altLang="en-US" sz="2800" b="1" dirty="0" smtClean="0">
              <a:latin typeface="+mj-ea"/>
              <a:ea typeface="+mj-ea"/>
            </a:rPr>
            <a:t>各項權利</a:t>
          </a:r>
          <a:endParaRPr lang="zh-TW" altLang="en-US" sz="2800" b="1" dirty="0">
            <a:latin typeface="+mj-ea"/>
            <a:ea typeface="+mj-ea"/>
          </a:endParaRPr>
        </a:p>
      </dgm:t>
    </dgm:pt>
    <dgm:pt modelId="{DAE3F967-B8FF-4BE7-918E-2240207DA895}" type="parTrans" cxnId="{82FBC591-7686-4986-AA90-A9C33EA83F98}">
      <dgm:prSet/>
      <dgm:spPr/>
      <dgm:t>
        <a:bodyPr/>
        <a:lstStyle/>
        <a:p>
          <a:endParaRPr lang="zh-TW" altLang="en-US"/>
        </a:p>
      </dgm:t>
    </dgm:pt>
    <dgm:pt modelId="{6E52F9F6-058F-41AF-A5DF-0A831C369BF6}" type="sibTrans" cxnId="{82FBC591-7686-4986-AA90-A9C33EA83F98}">
      <dgm:prSet/>
      <dgm:spPr/>
      <dgm:t>
        <a:bodyPr/>
        <a:lstStyle/>
        <a:p>
          <a:endParaRPr lang="zh-TW" altLang="en-US"/>
        </a:p>
      </dgm:t>
    </dgm:pt>
    <dgm:pt modelId="{E620F2F7-8BEC-4710-98B1-B34B4C9C5818}">
      <dgm:prSet custT="1"/>
      <dgm:spPr/>
      <dgm:t>
        <a:bodyPr/>
        <a:lstStyle/>
        <a:p>
          <a:pPr rtl="0"/>
          <a:r>
            <a:rPr lang="zh-TW" altLang="en-US" sz="2800" b="1" dirty="0" smtClean="0">
              <a:solidFill>
                <a:srgbClr val="5F249F"/>
              </a:solidFill>
              <a:latin typeface="+mj-ea"/>
              <a:ea typeface="+mj-ea"/>
            </a:rPr>
            <a:t>障礙女性</a:t>
          </a:r>
          <a:r>
            <a:rPr lang="en-US" altLang="zh-TW" sz="2800" b="1" dirty="0" smtClean="0">
              <a:solidFill>
                <a:srgbClr val="5F249F"/>
              </a:solidFill>
              <a:latin typeface="+mj-ea"/>
              <a:ea typeface="+mj-ea"/>
            </a:rPr>
            <a:t>CEDAW</a:t>
          </a:r>
          <a:endParaRPr lang="zh-TW" altLang="en-US" sz="2800" b="1" dirty="0">
            <a:solidFill>
              <a:srgbClr val="5F249F"/>
            </a:solidFill>
            <a:latin typeface="+mj-ea"/>
            <a:ea typeface="+mj-ea"/>
          </a:endParaRPr>
        </a:p>
      </dgm:t>
    </dgm:pt>
    <dgm:pt modelId="{D796650F-F5A0-4C6E-A09D-41A0B1ED3FDE}" type="parTrans" cxnId="{6BB457F1-CCD0-471E-9C63-C07727E7B766}">
      <dgm:prSet/>
      <dgm:spPr/>
      <dgm:t>
        <a:bodyPr/>
        <a:lstStyle/>
        <a:p>
          <a:endParaRPr lang="zh-TW" altLang="en-US"/>
        </a:p>
      </dgm:t>
    </dgm:pt>
    <dgm:pt modelId="{5C3194D9-2F08-454B-AD6C-718CD60DB206}" type="sibTrans" cxnId="{6BB457F1-CCD0-471E-9C63-C07727E7B766}">
      <dgm:prSet/>
      <dgm:spPr/>
      <dgm:t>
        <a:bodyPr/>
        <a:lstStyle/>
        <a:p>
          <a:endParaRPr lang="zh-TW" altLang="en-US"/>
        </a:p>
      </dgm:t>
    </dgm:pt>
    <dgm:pt modelId="{9DE88E63-1A3D-45A0-8354-C4E52B475BA9}">
      <dgm:prSet custT="1"/>
      <dgm:spPr/>
      <dgm:t>
        <a:bodyPr/>
        <a:lstStyle/>
        <a:p>
          <a:pPr rtl="0"/>
          <a:r>
            <a:rPr lang="zh-TW" altLang="en-US" sz="2800" b="1" dirty="0" smtClean="0">
              <a:solidFill>
                <a:srgbClr val="5F249F"/>
              </a:solidFill>
              <a:latin typeface="+mj-ea"/>
              <a:ea typeface="+mj-ea"/>
            </a:rPr>
            <a:t>障礙兒童</a:t>
          </a:r>
          <a:r>
            <a:rPr lang="en-US" altLang="zh-TW" sz="2800" b="1" dirty="0" smtClean="0">
              <a:solidFill>
                <a:srgbClr val="5F249F"/>
              </a:solidFill>
              <a:latin typeface="+mj-ea"/>
              <a:ea typeface="+mj-ea"/>
            </a:rPr>
            <a:t>CRC</a:t>
          </a:r>
          <a:endParaRPr lang="zh-TW" altLang="en-US" sz="2800" b="1" dirty="0">
            <a:solidFill>
              <a:srgbClr val="5F249F"/>
            </a:solidFill>
            <a:latin typeface="+mj-ea"/>
            <a:ea typeface="+mj-ea"/>
          </a:endParaRPr>
        </a:p>
      </dgm:t>
    </dgm:pt>
    <dgm:pt modelId="{C6438033-476C-4241-AED7-197E6D59593E}" type="parTrans" cxnId="{4B56C766-3507-46C8-A56E-2F921B5DF671}">
      <dgm:prSet/>
      <dgm:spPr/>
      <dgm:t>
        <a:bodyPr/>
        <a:lstStyle/>
        <a:p>
          <a:endParaRPr lang="zh-TW" altLang="en-US"/>
        </a:p>
      </dgm:t>
    </dgm:pt>
    <dgm:pt modelId="{A4A900AC-7E70-4C38-A46A-54750223ADB9}" type="sibTrans" cxnId="{4B56C766-3507-46C8-A56E-2F921B5DF671}">
      <dgm:prSet/>
      <dgm:spPr/>
      <dgm:t>
        <a:bodyPr/>
        <a:lstStyle/>
        <a:p>
          <a:endParaRPr lang="zh-TW" altLang="en-US"/>
        </a:p>
      </dgm:t>
    </dgm:pt>
    <dgm:pt modelId="{6D22490B-5AA6-4183-AD9D-C7442020D7E0}">
      <dgm:prSet custT="1"/>
      <dgm:spPr/>
      <dgm:t>
        <a:bodyPr/>
        <a:lstStyle/>
        <a:p>
          <a:pPr rtl="0"/>
          <a:r>
            <a:rPr lang="en-US" altLang="zh-TW" sz="2800" b="0" dirty="0" smtClean="0">
              <a:solidFill>
                <a:srgbClr val="C00000"/>
              </a:solidFill>
            </a:rPr>
            <a:t>COVID-19</a:t>
          </a:r>
          <a:r>
            <a:rPr lang="zh-TW" altLang="en-US" sz="2800" b="0" dirty="0" smtClean="0">
              <a:solidFill>
                <a:srgbClr val="C00000"/>
              </a:solidFill>
            </a:rPr>
            <a:t>疫情對身心障礙者之衝擊</a:t>
          </a:r>
          <a:endParaRPr lang="zh-TW" sz="2800" b="0" dirty="0">
            <a:solidFill>
              <a:srgbClr val="C00000"/>
            </a:solidFill>
          </a:endParaRPr>
        </a:p>
      </dgm:t>
    </dgm:pt>
    <dgm:pt modelId="{8EE4F591-2A10-4BAB-93A9-40AA2812ECAD}">
      <dgm:prSet/>
      <dgm:spPr/>
      <dgm:t>
        <a:bodyPr/>
        <a:lstStyle/>
        <a:p>
          <a:pPr rtl="0"/>
          <a:r>
            <a:rPr lang="zh-TW" altLang="en-US" dirty="0" smtClean="0"/>
            <a:t>特殊議題</a:t>
          </a:r>
          <a:endParaRPr lang="zh-TW" altLang="en-US" dirty="0"/>
        </a:p>
      </dgm:t>
    </dgm:pt>
    <dgm:pt modelId="{A4E4B644-18FF-4C62-8A6F-EAC9A742FAB9}" type="sibTrans" cxnId="{771C0F90-EA53-4E36-9DDA-F623EF89E9D4}">
      <dgm:prSet/>
      <dgm:spPr/>
      <dgm:t>
        <a:bodyPr/>
        <a:lstStyle/>
        <a:p>
          <a:endParaRPr lang="zh-TW" altLang="en-US"/>
        </a:p>
      </dgm:t>
    </dgm:pt>
    <dgm:pt modelId="{5DA74391-6D55-458F-8323-80AE8E6E0C6E}" type="parTrans" cxnId="{771C0F90-EA53-4E36-9DDA-F623EF89E9D4}">
      <dgm:prSet/>
      <dgm:spPr/>
      <dgm:t>
        <a:bodyPr/>
        <a:lstStyle/>
        <a:p>
          <a:endParaRPr lang="zh-TW" altLang="en-US"/>
        </a:p>
      </dgm:t>
    </dgm:pt>
    <dgm:pt modelId="{54944C81-C5D5-4564-BC16-21C2E7774494}" type="sibTrans" cxnId="{EC1EE87B-5FD4-4988-89CE-928EA7D24913}">
      <dgm:prSet/>
      <dgm:spPr/>
      <dgm:t>
        <a:bodyPr/>
        <a:lstStyle/>
        <a:p>
          <a:endParaRPr lang="zh-TW" altLang="en-US"/>
        </a:p>
      </dgm:t>
    </dgm:pt>
    <dgm:pt modelId="{CB5E9698-89FF-4084-8D9A-CB08C066FBF8}" type="parTrans" cxnId="{EC1EE87B-5FD4-4988-89CE-928EA7D24913}">
      <dgm:prSet/>
      <dgm:spPr/>
      <dgm:t>
        <a:bodyPr/>
        <a:lstStyle/>
        <a:p>
          <a:endParaRPr lang="zh-TW" altLang="en-US"/>
        </a:p>
      </dgm:t>
    </dgm:pt>
    <dgm:pt modelId="{34577D63-1801-4671-9BF6-22CAA061608E}" type="pres">
      <dgm:prSet presAssocID="{4AB6730D-024A-409A-ACDF-AA7EDD2E59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D231048-8F8F-4572-9B8B-344718DF1AE8}" type="pres">
      <dgm:prSet presAssocID="{C7F466DC-69AA-4618-8DC5-43271E29F2FD}" presName="composite" presStyleCnt="0"/>
      <dgm:spPr/>
      <dgm:t>
        <a:bodyPr/>
        <a:lstStyle/>
        <a:p>
          <a:endParaRPr lang="zh-TW" altLang="en-US"/>
        </a:p>
      </dgm:t>
    </dgm:pt>
    <dgm:pt modelId="{A9004E9C-BE73-4B9F-873E-DA6E87B8CB27}" type="pres">
      <dgm:prSet presAssocID="{C7F466DC-69AA-4618-8DC5-43271E29F2F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4CD71C-8198-4A1A-9B26-4C5568EB91D8}" type="pres">
      <dgm:prSet presAssocID="{C7F466DC-69AA-4618-8DC5-43271E29F2F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BEE8D9-0A9E-447B-93DF-430CCAAD9DA3}" type="pres">
      <dgm:prSet presAssocID="{84809324-CD8F-492C-94CE-42EAE8E9F131}" presName="space" presStyleCnt="0"/>
      <dgm:spPr/>
      <dgm:t>
        <a:bodyPr/>
        <a:lstStyle/>
        <a:p>
          <a:endParaRPr lang="zh-TW" altLang="en-US"/>
        </a:p>
      </dgm:t>
    </dgm:pt>
    <dgm:pt modelId="{6B6FACBA-877F-4069-9B73-0D6C31520D77}" type="pres">
      <dgm:prSet presAssocID="{A4864825-DC02-41AC-9E44-7E473FA4A4AF}" presName="composite" presStyleCnt="0"/>
      <dgm:spPr/>
      <dgm:t>
        <a:bodyPr/>
        <a:lstStyle/>
        <a:p>
          <a:endParaRPr lang="zh-TW" altLang="en-US"/>
        </a:p>
      </dgm:t>
    </dgm:pt>
    <dgm:pt modelId="{C4BC4D40-4209-445B-9963-ABF2C464EA57}" type="pres">
      <dgm:prSet presAssocID="{A4864825-DC02-41AC-9E44-7E473FA4A4A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1B3C17-9082-43FD-92F5-835205A4571F}" type="pres">
      <dgm:prSet presAssocID="{A4864825-DC02-41AC-9E44-7E473FA4A4A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2194C8-79B8-47DC-A243-84C193D1ED95}" type="pres">
      <dgm:prSet presAssocID="{6E6EA3E7-9660-43D0-9082-E77234D4AFBB}" presName="space" presStyleCnt="0"/>
      <dgm:spPr/>
      <dgm:t>
        <a:bodyPr/>
        <a:lstStyle/>
        <a:p>
          <a:endParaRPr lang="zh-TW" altLang="en-US"/>
        </a:p>
      </dgm:t>
    </dgm:pt>
    <dgm:pt modelId="{620F6CA0-A6C3-4618-BDDD-C3E410F405A8}" type="pres">
      <dgm:prSet presAssocID="{E73CDA62-90EE-4A9D-9795-29AA32887474}" presName="composite" presStyleCnt="0"/>
      <dgm:spPr/>
      <dgm:t>
        <a:bodyPr/>
        <a:lstStyle/>
        <a:p>
          <a:endParaRPr lang="zh-TW" altLang="en-US"/>
        </a:p>
      </dgm:t>
    </dgm:pt>
    <dgm:pt modelId="{ACBCE21F-C1FF-413C-BADB-8AD371F0013A}" type="pres">
      <dgm:prSet presAssocID="{E73CDA62-90EE-4A9D-9795-29AA3288747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5369A8-CF19-4B2D-8186-4D7171CD5DD1}" type="pres">
      <dgm:prSet presAssocID="{E73CDA62-90EE-4A9D-9795-29AA32887474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9916CF-8A88-4530-9831-7EBA4E84E2CA}" type="pres">
      <dgm:prSet presAssocID="{E7B7CE66-F755-42AF-A325-64FB53121E1E}" presName="space" presStyleCnt="0"/>
      <dgm:spPr/>
      <dgm:t>
        <a:bodyPr/>
        <a:lstStyle/>
        <a:p>
          <a:endParaRPr lang="zh-TW" altLang="en-US"/>
        </a:p>
      </dgm:t>
    </dgm:pt>
    <dgm:pt modelId="{F6CED1DC-6A66-4BBC-8AB9-DBC14FA8C18F}" type="pres">
      <dgm:prSet presAssocID="{8EE4F591-2A10-4BAB-93A9-40AA2812ECAD}" presName="composite" presStyleCnt="0"/>
      <dgm:spPr/>
      <dgm:t>
        <a:bodyPr/>
        <a:lstStyle/>
        <a:p>
          <a:endParaRPr lang="zh-TW" altLang="en-US"/>
        </a:p>
      </dgm:t>
    </dgm:pt>
    <dgm:pt modelId="{FB404FAF-4D87-4314-BEDA-2560765D7C78}" type="pres">
      <dgm:prSet presAssocID="{8EE4F591-2A10-4BAB-93A9-40AA2812ECA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1661BA-F7BF-4D0F-95FD-4E6EE8E57097}" type="pres">
      <dgm:prSet presAssocID="{8EE4F591-2A10-4BAB-93A9-40AA2812ECA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9B2FA85-7E75-498D-B216-E836124A5DFF}" type="presOf" srcId="{8EE4F591-2A10-4BAB-93A9-40AA2812ECAD}" destId="{FB404FAF-4D87-4314-BEDA-2560765D7C78}" srcOrd="0" destOrd="0" presId="urn:microsoft.com/office/officeart/2005/8/layout/hList1"/>
    <dgm:cxn modelId="{98B782DA-330A-493D-84DF-F619B48F8987}" type="presOf" srcId="{C7F466DC-69AA-4618-8DC5-43271E29F2FD}" destId="{A9004E9C-BE73-4B9F-873E-DA6E87B8CB27}" srcOrd="0" destOrd="0" presId="urn:microsoft.com/office/officeart/2005/8/layout/hList1"/>
    <dgm:cxn modelId="{6BB457F1-CCD0-471E-9C63-C07727E7B766}" srcId="{E73CDA62-90EE-4A9D-9795-29AA32887474}" destId="{E620F2F7-8BEC-4710-98B1-B34B4C9C5818}" srcOrd="0" destOrd="0" parTransId="{D796650F-F5A0-4C6E-A09D-41A0B1ED3FDE}" sibTransId="{5C3194D9-2F08-454B-AD6C-718CD60DB206}"/>
    <dgm:cxn modelId="{771C0F90-EA53-4E36-9DDA-F623EF89E9D4}" srcId="{4AB6730D-024A-409A-ACDF-AA7EDD2E59FD}" destId="{8EE4F591-2A10-4BAB-93A9-40AA2812ECAD}" srcOrd="3" destOrd="0" parTransId="{5DA74391-6D55-458F-8323-80AE8E6E0C6E}" sibTransId="{A4E4B644-18FF-4C62-8A6F-EAC9A742FAB9}"/>
    <dgm:cxn modelId="{FDE86663-71DA-42D8-904D-22861A74BBB7}" type="presOf" srcId="{A4864825-DC02-41AC-9E44-7E473FA4A4AF}" destId="{C4BC4D40-4209-445B-9963-ABF2C464EA57}" srcOrd="0" destOrd="0" presId="urn:microsoft.com/office/officeart/2005/8/layout/hList1"/>
    <dgm:cxn modelId="{24A9321D-BAC5-4960-9DEA-894211964944}" srcId="{4AB6730D-024A-409A-ACDF-AA7EDD2E59FD}" destId="{E73CDA62-90EE-4A9D-9795-29AA32887474}" srcOrd="2" destOrd="0" parTransId="{16F4BB10-1033-414F-AD40-AD2D6F3C0A0F}" sibTransId="{E7B7CE66-F755-42AF-A325-64FB53121E1E}"/>
    <dgm:cxn modelId="{4474B957-3C72-4467-9376-72482C5930DA}" type="presOf" srcId="{4AB6730D-024A-409A-ACDF-AA7EDD2E59FD}" destId="{34577D63-1801-4671-9BF6-22CAA061608E}" srcOrd="0" destOrd="0" presId="urn:microsoft.com/office/officeart/2005/8/layout/hList1"/>
    <dgm:cxn modelId="{2ACF9173-4348-4101-9FD3-C124B4A50A43}" type="presOf" srcId="{6D22490B-5AA6-4183-AD9D-C7442020D7E0}" destId="{371661BA-F7BF-4D0F-95FD-4E6EE8E57097}" srcOrd="0" destOrd="0" presId="urn:microsoft.com/office/officeart/2005/8/layout/hList1"/>
    <dgm:cxn modelId="{D923A4E6-7E45-41D6-9D20-41F909162839}" type="presOf" srcId="{9DE88E63-1A3D-45A0-8354-C4E52B475BA9}" destId="{E45369A8-CF19-4B2D-8186-4D7171CD5DD1}" srcOrd="0" destOrd="1" presId="urn:microsoft.com/office/officeart/2005/8/layout/hList1"/>
    <dgm:cxn modelId="{26C31DCC-DBD1-4B47-AC75-CC6305B2530D}" srcId="{C7F466DC-69AA-4618-8DC5-43271E29F2FD}" destId="{F714F731-649C-42EC-B591-D56E18B7590B}" srcOrd="1" destOrd="0" parTransId="{893D84EE-0ADC-436A-80A4-9755D1FD4B89}" sibTransId="{97935BDE-4DD8-4E39-8D36-D6506551B051}"/>
    <dgm:cxn modelId="{2C124098-A5FE-4A33-9808-92A3BA8E01D8}" srcId="{C7F466DC-69AA-4618-8DC5-43271E29F2FD}" destId="{91FEEC15-60C2-4DA7-B33D-43D95FFF961A}" srcOrd="0" destOrd="0" parTransId="{4ED71998-8143-4439-B25E-B83F07C969A9}" sibTransId="{2F8BA857-4AB3-427F-B1D2-9A0F0744892C}"/>
    <dgm:cxn modelId="{7D2C6806-3872-4860-A2CE-9F7809645DCC}" type="presOf" srcId="{91FEEC15-60C2-4DA7-B33D-43D95FFF961A}" destId="{854CD71C-8198-4A1A-9B26-4C5568EB91D8}" srcOrd="0" destOrd="0" presId="urn:microsoft.com/office/officeart/2005/8/layout/hList1"/>
    <dgm:cxn modelId="{38B4D3B7-E42D-489A-BF8C-626ADBE86988}" srcId="{4AB6730D-024A-409A-ACDF-AA7EDD2E59FD}" destId="{C7F466DC-69AA-4618-8DC5-43271E29F2FD}" srcOrd="0" destOrd="0" parTransId="{915F15A8-9321-4D66-A788-556058884D6F}" sibTransId="{84809324-CD8F-492C-94CE-42EAE8E9F131}"/>
    <dgm:cxn modelId="{A16226C6-9D55-4FF5-89B9-CA962F564989}" srcId="{C7F466DC-69AA-4618-8DC5-43271E29F2FD}" destId="{D2B447F6-60A7-4C7B-AFA8-81E1A884FDD0}" srcOrd="2" destOrd="0" parTransId="{026FBCBE-3D66-469E-A8E4-A2C720428212}" sibTransId="{501219DE-C207-4A1B-8D43-F51E5E03ABD0}"/>
    <dgm:cxn modelId="{E21B2434-7F21-4641-A26A-D3CE05A8F275}" type="presOf" srcId="{D2B447F6-60A7-4C7B-AFA8-81E1A884FDD0}" destId="{854CD71C-8198-4A1A-9B26-4C5568EB91D8}" srcOrd="0" destOrd="2" presId="urn:microsoft.com/office/officeart/2005/8/layout/hList1"/>
    <dgm:cxn modelId="{0480C622-89A6-4008-AF3D-200E3E4DA035}" type="presOf" srcId="{E73CDA62-90EE-4A9D-9795-29AA32887474}" destId="{ACBCE21F-C1FF-413C-BADB-8AD371F0013A}" srcOrd="0" destOrd="0" presId="urn:microsoft.com/office/officeart/2005/8/layout/hList1"/>
    <dgm:cxn modelId="{EC1EE87B-5FD4-4988-89CE-928EA7D24913}" srcId="{8EE4F591-2A10-4BAB-93A9-40AA2812ECAD}" destId="{6D22490B-5AA6-4183-AD9D-C7442020D7E0}" srcOrd="0" destOrd="0" parTransId="{CB5E9698-89FF-4084-8D9A-CB08C066FBF8}" sibTransId="{54944C81-C5D5-4564-BC16-21C2E7774494}"/>
    <dgm:cxn modelId="{7DBC9FFB-669E-4065-9CA0-B82FEA57E5B1}" type="presOf" srcId="{6238D75D-166C-4BFA-9C46-1E264CD2D347}" destId="{3F1B3C17-9082-43FD-92F5-835205A4571F}" srcOrd="0" destOrd="0" presId="urn:microsoft.com/office/officeart/2005/8/layout/hList1"/>
    <dgm:cxn modelId="{82FBC591-7686-4986-AA90-A9C33EA83F98}" srcId="{A4864825-DC02-41AC-9E44-7E473FA4A4AF}" destId="{6238D75D-166C-4BFA-9C46-1E264CD2D347}" srcOrd="0" destOrd="0" parTransId="{DAE3F967-B8FF-4BE7-918E-2240207DA895}" sibTransId="{6E52F9F6-058F-41AF-A5DF-0A831C369BF6}"/>
    <dgm:cxn modelId="{944E88B3-C214-4153-8F87-BDDB155F1C22}" srcId="{4AB6730D-024A-409A-ACDF-AA7EDD2E59FD}" destId="{A4864825-DC02-41AC-9E44-7E473FA4A4AF}" srcOrd="1" destOrd="0" parTransId="{C8E4FA77-52C4-4B27-A474-B5BCA573CB3B}" sibTransId="{6E6EA3E7-9660-43D0-9082-E77234D4AFBB}"/>
    <dgm:cxn modelId="{176B0940-36D6-48C9-8AF3-B2E946CCD399}" type="presOf" srcId="{F714F731-649C-42EC-B591-D56E18B7590B}" destId="{854CD71C-8198-4A1A-9B26-4C5568EB91D8}" srcOrd="0" destOrd="1" presId="urn:microsoft.com/office/officeart/2005/8/layout/hList1"/>
    <dgm:cxn modelId="{C561C706-D875-4A44-A745-AF651FEC940D}" type="presOf" srcId="{E620F2F7-8BEC-4710-98B1-B34B4C9C5818}" destId="{E45369A8-CF19-4B2D-8186-4D7171CD5DD1}" srcOrd="0" destOrd="0" presId="urn:microsoft.com/office/officeart/2005/8/layout/hList1"/>
    <dgm:cxn modelId="{4B56C766-3507-46C8-A56E-2F921B5DF671}" srcId="{E73CDA62-90EE-4A9D-9795-29AA32887474}" destId="{9DE88E63-1A3D-45A0-8354-C4E52B475BA9}" srcOrd="1" destOrd="0" parTransId="{C6438033-476C-4241-AED7-197E6D59593E}" sibTransId="{A4A900AC-7E70-4C38-A46A-54750223ADB9}"/>
    <dgm:cxn modelId="{1CA3CA8D-6751-4514-9380-FCE10A7BC9D4}" type="presParOf" srcId="{34577D63-1801-4671-9BF6-22CAA061608E}" destId="{6D231048-8F8F-4572-9B8B-344718DF1AE8}" srcOrd="0" destOrd="0" presId="urn:microsoft.com/office/officeart/2005/8/layout/hList1"/>
    <dgm:cxn modelId="{8336456E-CE5F-474C-A554-FA9DBF5A67BA}" type="presParOf" srcId="{6D231048-8F8F-4572-9B8B-344718DF1AE8}" destId="{A9004E9C-BE73-4B9F-873E-DA6E87B8CB27}" srcOrd="0" destOrd="0" presId="urn:microsoft.com/office/officeart/2005/8/layout/hList1"/>
    <dgm:cxn modelId="{CFCBCDB0-6A91-4203-9397-9B437F01954F}" type="presParOf" srcId="{6D231048-8F8F-4572-9B8B-344718DF1AE8}" destId="{854CD71C-8198-4A1A-9B26-4C5568EB91D8}" srcOrd="1" destOrd="0" presId="urn:microsoft.com/office/officeart/2005/8/layout/hList1"/>
    <dgm:cxn modelId="{90A3B6D3-B593-4A62-B268-E509165A75DE}" type="presParOf" srcId="{34577D63-1801-4671-9BF6-22CAA061608E}" destId="{4EBEE8D9-0A9E-447B-93DF-430CCAAD9DA3}" srcOrd="1" destOrd="0" presId="urn:microsoft.com/office/officeart/2005/8/layout/hList1"/>
    <dgm:cxn modelId="{C6B97AAD-B17E-460C-AF02-75B13F814D12}" type="presParOf" srcId="{34577D63-1801-4671-9BF6-22CAA061608E}" destId="{6B6FACBA-877F-4069-9B73-0D6C31520D77}" srcOrd="2" destOrd="0" presId="urn:microsoft.com/office/officeart/2005/8/layout/hList1"/>
    <dgm:cxn modelId="{FDEC08EB-65FD-478B-A034-AB0427468F42}" type="presParOf" srcId="{6B6FACBA-877F-4069-9B73-0D6C31520D77}" destId="{C4BC4D40-4209-445B-9963-ABF2C464EA57}" srcOrd="0" destOrd="0" presId="urn:microsoft.com/office/officeart/2005/8/layout/hList1"/>
    <dgm:cxn modelId="{6F23910E-52F5-4CEB-84D6-E0B3C09D11D6}" type="presParOf" srcId="{6B6FACBA-877F-4069-9B73-0D6C31520D77}" destId="{3F1B3C17-9082-43FD-92F5-835205A4571F}" srcOrd="1" destOrd="0" presId="urn:microsoft.com/office/officeart/2005/8/layout/hList1"/>
    <dgm:cxn modelId="{FBE581EA-448D-4164-85D0-F99150860EFE}" type="presParOf" srcId="{34577D63-1801-4671-9BF6-22CAA061608E}" destId="{B62194C8-79B8-47DC-A243-84C193D1ED95}" srcOrd="3" destOrd="0" presId="urn:microsoft.com/office/officeart/2005/8/layout/hList1"/>
    <dgm:cxn modelId="{2ADCDED7-4BF3-41C6-B05B-4BE09C57300C}" type="presParOf" srcId="{34577D63-1801-4671-9BF6-22CAA061608E}" destId="{620F6CA0-A6C3-4618-BDDD-C3E410F405A8}" srcOrd="4" destOrd="0" presId="urn:microsoft.com/office/officeart/2005/8/layout/hList1"/>
    <dgm:cxn modelId="{07C8D51D-F6E5-4DD4-A5B3-A2078B5019F4}" type="presParOf" srcId="{620F6CA0-A6C3-4618-BDDD-C3E410F405A8}" destId="{ACBCE21F-C1FF-413C-BADB-8AD371F0013A}" srcOrd="0" destOrd="0" presId="urn:microsoft.com/office/officeart/2005/8/layout/hList1"/>
    <dgm:cxn modelId="{28CBB78B-B41A-4692-8EA7-22838E82F414}" type="presParOf" srcId="{620F6CA0-A6C3-4618-BDDD-C3E410F405A8}" destId="{E45369A8-CF19-4B2D-8186-4D7171CD5DD1}" srcOrd="1" destOrd="0" presId="urn:microsoft.com/office/officeart/2005/8/layout/hList1"/>
    <dgm:cxn modelId="{AEBA40A3-4AAB-42F4-A5BD-00C58F388D74}" type="presParOf" srcId="{34577D63-1801-4671-9BF6-22CAA061608E}" destId="{219916CF-8A88-4530-9831-7EBA4E84E2CA}" srcOrd="5" destOrd="0" presId="urn:microsoft.com/office/officeart/2005/8/layout/hList1"/>
    <dgm:cxn modelId="{6498613D-F192-41C3-8B6C-B7CECC18F5DE}" type="presParOf" srcId="{34577D63-1801-4671-9BF6-22CAA061608E}" destId="{F6CED1DC-6A66-4BBC-8AB9-DBC14FA8C18F}" srcOrd="6" destOrd="0" presId="urn:microsoft.com/office/officeart/2005/8/layout/hList1"/>
    <dgm:cxn modelId="{AEA87F07-AE6C-4398-8ADF-7CAC8737EAB3}" type="presParOf" srcId="{F6CED1DC-6A66-4BBC-8AB9-DBC14FA8C18F}" destId="{FB404FAF-4D87-4314-BEDA-2560765D7C78}" srcOrd="0" destOrd="0" presId="urn:microsoft.com/office/officeart/2005/8/layout/hList1"/>
    <dgm:cxn modelId="{BC4DF48C-D137-496B-B22A-A811432C6FD3}" type="presParOf" srcId="{F6CED1DC-6A66-4BBC-8AB9-DBC14FA8C18F}" destId="{371661BA-F7BF-4D0F-95FD-4E6EE8E570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49C3EC-5B58-4D26-B1DD-61B68A17C9D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864CDFD8-1BE2-4FA6-95D9-C52D9AA7A60E}">
      <dgm:prSet phldrT="[文字]"/>
      <dgm:spPr>
        <a:solidFill>
          <a:srgbClr val="545859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zh-TW" altLang="en-US" dirty="0" smtClean="0"/>
            <a:t>影響評估</a:t>
          </a:r>
          <a:endParaRPr lang="zh-TW" altLang="en-US" dirty="0"/>
        </a:p>
      </dgm:t>
    </dgm:pt>
    <dgm:pt modelId="{B26C7DA1-660D-43A2-A794-6D45C93FE909}" type="parTrans" cxnId="{3CB7A67B-86AA-46E5-BD5E-45BBFE9FC2B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F9864291-C12F-4F32-B8B2-E7A41C7DDCB4}" type="sibTrans" cxnId="{3CB7A67B-86AA-46E5-BD5E-45BBFE9FC2B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0B238F6F-479A-44F6-9E9C-B21BDC8FC1AD}">
      <dgm:prSet phldrT="[文字]"/>
      <dgm:spPr>
        <a:solidFill>
          <a:srgbClr val="545859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zh-TW" altLang="en-US" dirty="0" smtClean="0"/>
            <a:t>統計資料</a:t>
          </a:r>
          <a:endParaRPr lang="zh-TW" altLang="en-US" dirty="0"/>
        </a:p>
      </dgm:t>
    </dgm:pt>
    <dgm:pt modelId="{397C281E-8CAB-4F37-972D-D5468A04CA07}" type="parTrans" cxnId="{53BBDD91-F030-43DD-89CD-9A2640E3F79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4371393F-4F44-4B02-9F61-8B462CAC641B}" type="sibTrans" cxnId="{53BBDD91-F030-43DD-89CD-9A2640E3F79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3F2C7F03-12B8-4A78-9EC6-E0DA2CF40412}">
      <dgm:prSet phldrT="[文字]" custT="1"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>
              <a:solidFill>
                <a:srgbClr val="C00000"/>
              </a:solidFill>
            </a:rPr>
            <a:t>「身心障礙權利影響評估檢視表」</a:t>
          </a:r>
          <a:r>
            <a:rPr lang="zh-TW" altLang="en-US" sz="2800" b="1" dirty="0" smtClean="0">
              <a:solidFill>
                <a:schemeClr val="tx1"/>
              </a:solidFill>
            </a:rPr>
            <a:t>尚在試辦階段</a:t>
          </a:r>
          <a:endParaRPr lang="zh-TW" altLang="en-US" sz="2800" b="1" dirty="0">
            <a:solidFill>
              <a:schemeClr val="tx1"/>
            </a:solidFill>
          </a:endParaRPr>
        </a:p>
      </dgm:t>
    </dgm:pt>
    <dgm:pt modelId="{27C70120-DDDD-4410-9723-2E5E208D4917}" type="parTrans" cxnId="{2E80D9BB-0E97-470A-9D17-4CBF895CF90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91BB7280-598C-4122-871F-816C3A12D4E3}" type="sibTrans" cxnId="{2E80D9BB-0E97-470A-9D17-4CBF895CF90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99B3194B-1D19-420C-8456-B69328BD1872}">
      <dgm:prSet phldrT="[文字]" custT="1"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/>
            <a:t>多數公務統計並未區分身心障礙者及障礙類別</a:t>
          </a:r>
          <a:endParaRPr lang="zh-TW" altLang="en-US" sz="2800" b="1" dirty="0"/>
        </a:p>
      </dgm:t>
    </dgm:pt>
    <dgm:pt modelId="{1CCAAB6D-EF81-40A1-AF45-90C329E0868E}" type="parTrans" cxnId="{4B4923B2-B33D-4C28-B28C-7D18D84D06E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20507966-DC8B-4938-8219-14538C77BD0C}" type="sibTrans" cxnId="{4B4923B2-B33D-4C28-B28C-7D18D84D06E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04481791-5BCB-421F-9F5D-227CF804D6BE}">
      <dgm:prSet phldrT="[文字]"/>
      <dgm:spPr>
        <a:solidFill>
          <a:srgbClr val="545859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zh-TW" altLang="en-US" dirty="0" smtClean="0"/>
            <a:t>預算編列</a:t>
          </a:r>
          <a:endParaRPr lang="zh-TW" altLang="en-US" dirty="0"/>
        </a:p>
      </dgm:t>
    </dgm:pt>
    <dgm:pt modelId="{2502B92B-442B-4814-9D70-27BD2DDBE85C}" type="parTrans" cxnId="{1D805DCD-9D6D-4096-8B39-F73A073CD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A2758B89-F787-4E3F-8B83-216C027A74C7}" type="sibTrans" cxnId="{1D805DCD-9D6D-4096-8B39-F73A073CD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3B9CC317-D064-4818-B1FA-BE1B6203A819}">
      <dgm:prSet custT="1"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/>
            <a:t>由各部會自行認定，缺乏如同性別預算之明確定義。</a:t>
          </a:r>
          <a:endParaRPr lang="zh-TW" altLang="en-US" sz="2800" b="1" dirty="0"/>
        </a:p>
      </dgm:t>
    </dgm:pt>
    <dgm:pt modelId="{AB115A04-6509-4B37-8A18-5C836DC9C3BD}" type="parTrans" cxnId="{890E787C-614B-47CB-B47F-CEC0A34C07E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A092338F-FC6C-49B4-BEDC-B645C236D15F}" type="sibTrans" cxnId="{890E787C-614B-47CB-B47F-CEC0A34C07E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3F6D81E1-DFE9-4556-8375-1A95CCC44711}" type="pres">
      <dgm:prSet presAssocID="{6449C3EC-5B58-4D26-B1DD-61B68A17C9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933EB5F-20FD-4747-A88F-819C2CA2B3FF}" type="pres">
      <dgm:prSet presAssocID="{864CDFD8-1BE2-4FA6-95D9-C52D9AA7A60E}" presName="linNode" presStyleCnt="0"/>
      <dgm:spPr/>
    </dgm:pt>
    <dgm:pt modelId="{83A958CA-BB9C-4364-9ABE-09D22482DD73}" type="pres">
      <dgm:prSet presAssocID="{864CDFD8-1BE2-4FA6-95D9-C52D9AA7A60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B837EC-EBC1-4AA9-B380-16CB409693C0}" type="pres">
      <dgm:prSet presAssocID="{864CDFD8-1BE2-4FA6-95D9-C52D9AA7A60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784CD1-4FF4-406A-A5F8-68F4B84F36DB}" type="pres">
      <dgm:prSet presAssocID="{F9864291-C12F-4F32-B8B2-E7A41C7DDCB4}" presName="sp" presStyleCnt="0"/>
      <dgm:spPr/>
    </dgm:pt>
    <dgm:pt modelId="{DE6E27A5-11E1-438B-A06D-5D52D92B2DF8}" type="pres">
      <dgm:prSet presAssocID="{04481791-5BCB-421F-9F5D-227CF804D6BE}" presName="linNode" presStyleCnt="0"/>
      <dgm:spPr/>
    </dgm:pt>
    <dgm:pt modelId="{B7EFF836-880B-4805-8083-7AFBEE7F7FBF}" type="pres">
      <dgm:prSet presAssocID="{04481791-5BCB-421F-9F5D-227CF804D6B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DCA17A-2409-4C41-910B-99538AC01CCC}" type="pres">
      <dgm:prSet presAssocID="{04481791-5BCB-421F-9F5D-227CF804D6B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6984AB-88EC-4332-BCD0-9D97BA4782A0}" type="pres">
      <dgm:prSet presAssocID="{A2758B89-F787-4E3F-8B83-216C027A74C7}" presName="sp" presStyleCnt="0"/>
      <dgm:spPr/>
    </dgm:pt>
    <dgm:pt modelId="{43E8EF7B-1890-475D-B973-AC80ED8666EF}" type="pres">
      <dgm:prSet presAssocID="{0B238F6F-479A-44F6-9E9C-B21BDC8FC1AD}" presName="linNode" presStyleCnt="0"/>
      <dgm:spPr/>
    </dgm:pt>
    <dgm:pt modelId="{0DE1892D-97E4-4C44-B10F-B33149838003}" type="pres">
      <dgm:prSet presAssocID="{0B238F6F-479A-44F6-9E9C-B21BDC8FC1A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448A3E-755B-4D04-836C-81A26F521374}" type="pres">
      <dgm:prSet presAssocID="{0B238F6F-479A-44F6-9E9C-B21BDC8FC1A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4308C15-2CB7-410E-8974-DAD2AC647A6B}" type="presOf" srcId="{864CDFD8-1BE2-4FA6-95D9-C52D9AA7A60E}" destId="{83A958CA-BB9C-4364-9ABE-09D22482DD73}" srcOrd="0" destOrd="0" presId="urn:microsoft.com/office/officeart/2005/8/layout/vList5"/>
    <dgm:cxn modelId="{53BBDD91-F030-43DD-89CD-9A2640E3F79C}" srcId="{6449C3EC-5B58-4D26-B1DD-61B68A17C9D0}" destId="{0B238F6F-479A-44F6-9E9C-B21BDC8FC1AD}" srcOrd="2" destOrd="0" parTransId="{397C281E-8CAB-4F37-972D-D5468A04CA07}" sibTransId="{4371393F-4F44-4B02-9F61-8B462CAC641B}"/>
    <dgm:cxn modelId="{4B4923B2-B33D-4C28-B28C-7D18D84D06E6}" srcId="{0B238F6F-479A-44F6-9E9C-B21BDC8FC1AD}" destId="{99B3194B-1D19-420C-8456-B69328BD1872}" srcOrd="0" destOrd="0" parTransId="{1CCAAB6D-EF81-40A1-AF45-90C329E0868E}" sibTransId="{20507966-DC8B-4938-8219-14538C77BD0C}"/>
    <dgm:cxn modelId="{C74F4135-48B3-40F3-85EE-C3FCAAA611A2}" type="presOf" srcId="{99B3194B-1D19-420C-8456-B69328BD1872}" destId="{59448A3E-755B-4D04-836C-81A26F521374}" srcOrd="0" destOrd="0" presId="urn:microsoft.com/office/officeart/2005/8/layout/vList5"/>
    <dgm:cxn modelId="{3CB7A67B-86AA-46E5-BD5E-45BBFE9FC2B7}" srcId="{6449C3EC-5B58-4D26-B1DD-61B68A17C9D0}" destId="{864CDFD8-1BE2-4FA6-95D9-C52D9AA7A60E}" srcOrd="0" destOrd="0" parTransId="{B26C7DA1-660D-43A2-A794-6D45C93FE909}" sibTransId="{F9864291-C12F-4F32-B8B2-E7A41C7DDCB4}"/>
    <dgm:cxn modelId="{2E80D9BB-0E97-470A-9D17-4CBF895CF90D}" srcId="{864CDFD8-1BE2-4FA6-95D9-C52D9AA7A60E}" destId="{3F2C7F03-12B8-4A78-9EC6-E0DA2CF40412}" srcOrd="0" destOrd="0" parTransId="{27C70120-DDDD-4410-9723-2E5E208D4917}" sibTransId="{91BB7280-598C-4122-871F-816C3A12D4E3}"/>
    <dgm:cxn modelId="{41DE7D20-09C8-4E6A-9F9B-8C7089ECAEBD}" type="presOf" srcId="{6449C3EC-5B58-4D26-B1DD-61B68A17C9D0}" destId="{3F6D81E1-DFE9-4556-8375-1A95CCC44711}" srcOrd="0" destOrd="0" presId="urn:microsoft.com/office/officeart/2005/8/layout/vList5"/>
    <dgm:cxn modelId="{DCAF6BB6-D654-4CF7-BC73-CD17E2A532E8}" type="presOf" srcId="{3B9CC317-D064-4818-B1FA-BE1B6203A819}" destId="{39DCA17A-2409-4C41-910B-99538AC01CCC}" srcOrd="0" destOrd="0" presId="urn:microsoft.com/office/officeart/2005/8/layout/vList5"/>
    <dgm:cxn modelId="{0ECF63FE-07C1-4571-A8E9-4636F4BFE6DD}" type="presOf" srcId="{0B238F6F-479A-44F6-9E9C-B21BDC8FC1AD}" destId="{0DE1892D-97E4-4C44-B10F-B33149838003}" srcOrd="0" destOrd="0" presId="urn:microsoft.com/office/officeart/2005/8/layout/vList5"/>
    <dgm:cxn modelId="{1D805DCD-9D6D-4096-8B39-F73A073CD91C}" srcId="{6449C3EC-5B58-4D26-B1DD-61B68A17C9D0}" destId="{04481791-5BCB-421F-9F5D-227CF804D6BE}" srcOrd="1" destOrd="0" parTransId="{2502B92B-442B-4814-9D70-27BD2DDBE85C}" sibTransId="{A2758B89-F787-4E3F-8B83-216C027A74C7}"/>
    <dgm:cxn modelId="{890E787C-614B-47CB-B47F-CEC0A34C07EC}" srcId="{04481791-5BCB-421F-9F5D-227CF804D6BE}" destId="{3B9CC317-D064-4818-B1FA-BE1B6203A819}" srcOrd="0" destOrd="0" parTransId="{AB115A04-6509-4B37-8A18-5C836DC9C3BD}" sibTransId="{A092338F-FC6C-49B4-BEDC-B645C236D15F}"/>
    <dgm:cxn modelId="{478738FC-A271-40AA-B9A6-4E0F272BFF24}" type="presOf" srcId="{04481791-5BCB-421F-9F5D-227CF804D6BE}" destId="{B7EFF836-880B-4805-8083-7AFBEE7F7FBF}" srcOrd="0" destOrd="0" presId="urn:microsoft.com/office/officeart/2005/8/layout/vList5"/>
    <dgm:cxn modelId="{58AC3C26-3323-41B0-B176-0DFF59B396D2}" type="presOf" srcId="{3F2C7F03-12B8-4A78-9EC6-E0DA2CF40412}" destId="{7FB837EC-EBC1-4AA9-B380-16CB409693C0}" srcOrd="0" destOrd="0" presId="urn:microsoft.com/office/officeart/2005/8/layout/vList5"/>
    <dgm:cxn modelId="{4324A9CD-F433-495A-88CC-90EA350A12A5}" type="presParOf" srcId="{3F6D81E1-DFE9-4556-8375-1A95CCC44711}" destId="{8933EB5F-20FD-4747-A88F-819C2CA2B3FF}" srcOrd="0" destOrd="0" presId="urn:microsoft.com/office/officeart/2005/8/layout/vList5"/>
    <dgm:cxn modelId="{3C21D789-4C8C-45C8-8474-BF0DB35EB5A9}" type="presParOf" srcId="{8933EB5F-20FD-4747-A88F-819C2CA2B3FF}" destId="{83A958CA-BB9C-4364-9ABE-09D22482DD73}" srcOrd="0" destOrd="0" presId="urn:microsoft.com/office/officeart/2005/8/layout/vList5"/>
    <dgm:cxn modelId="{3AC2D926-71A4-4C49-8985-2C8F75B8B0FF}" type="presParOf" srcId="{8933EB5F-20FD-4747-A88F-819C2CA2B3FF}" destId="{7FB837EC-EBC1-4AA9-B380-16CB409693C0}" srcOrd="1" destOrd="0" presId="urn:microsoft.com/office/officeart/2005/8/layout/vList5"/>
    <dgm:cxn modelId="{DB822C2D-4591-4108-AA90-469AC6A79552}" type="presParOf" srcId="{3F6D81E1-DFE9-4556-8375-1A95CCC44711}" destId="{32784CD1-4FF4-406A-A5F8-68F4B84F36DB}" srcOrd="1" destOrd="0" presId="urn:microsoft.com/office/officeart/2005/8/layout/vList5"/>
    <dgm:cxn modelId="{1AF5DE72-FE1F-4BC9-A676-0E0414161CAF}" type="presParOf" srcId="{3F6D81E1-DFE9-4556-8375-1A95CCC44711}" destId="{DE6E27A5-11E1-438B-A06D-5D52D92B2DF8}" srcOrd="2" destOrd="0" presId="urn:microsoft.com/office/officeart/2005/8/layout/vList5"/>
    <dgm:cxn modelId="{28149E64-4B3C-49C6-9F0F-2CC821DB5EC2}" type="presParOf" srcId="{DE6E27A5-11E1-438B-A06D-5D52D92B2DF8}" destId="{B7EFF836-880B-4805-8083-7AFBEE7F7FBF}" srcOrd="0" destOrd="0" presId="urn:microsoft.com/office/officeart/2005/8/layout/vList5"/>
    <dgm:cxn modelId="{5AE580EC-5246-4C8B-BB13-93F981F4E743}" type="presParOf" srcId="{DE6E27A5-11E1-438B-A06D-5D52D92B2DF8}" destId="{39DCA17A-2409-4C41-910B-99538AC01CCC}" srcOrd="1" destOrd="0" presId="urn:microsoft.com/office/officeart/2005/8/layout/vList5"/>
    <dgm:cxn modelId="{B085A95E-60B6-41A9-A84E-D22D2458E31D}" type="presParOf" srcId="{3F6D81E1-DFE9-4556-8375-1A95CCC44711}" destId="{116984AB-88EC-4332-BCD0-9D97BA4782A0}" srcOrd="3" destOrd="0" presId="urn:microsoft.com/office/officeart/2005/8/layout/vList5"/>
    <dgm:cxn modelId="{8F2FAA32-0437-48A7-ADBC-9DB75E99E6C3}" type="presParOf" srcId="{3F6D81E1-DFE9-4556-8375-1A95CCC44711}" destId="{43E8EF7B-1890-475D-B973-AC80ED8666EF}" srcOrd="4" destOrd="0" presId="urn:microsoft.com/office/officeart/2005/8/layout/vList5"/>
    <dgm:cxn modelId="{DB5878C2-2363-4ABB-8838-DE30F3B56A23}" type="presParOf" srcId="{43E8EF7B-1890-475D-B973-AC80ED8666EF}" destId="{0DE1892D-97E4-4C44-B10F-B33149838003}" srcOrd="0" destOrd="0" presId="urn:microsoft.com/office/officeart/2005/8/layout/vList5"/>
    <dgm:cxn modelId="{E297E166-D04E-414A-9E5B-49A4B2B0FF3D}" type="presParOf" srcId="{43E8EF7B-1890-475D-B973-AC80ED8666EF}" destId="{59448A3E-755B-4D04-836C-81A26F5213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49C3EC-5B58-4D26-B1DD-61B68A17C9D0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4809C303-F8E2-471D-AFC2-5BBC08ABD3D1}">
      <dgm:prSet phldrT="[文字]" custT="1"/>
      <dgm:spPr/>
      <dgm:t>
        <a:bodyPr/>
        <a:lstStyle/>
        <a:p>
          <a:pPr algn="l">
            <a:lnSpc>
              <a:spcPct val="80000"/>
            </a:lnSpc>
            <a:spcAft>
              <a:spcPts val="0"/>
            </a:spcAft>
          </a:pPr>
          <a:r>
            <a:rPr lang="en-US" altLang="zh-TW" sz="2800" b="1" dirty="0" smtClean="0"/>
            <a:t>【</a:t>
          </a:r>
          <a:r>
            <a:rPr lang="zh-TW" altLang="en-US" sz="2800" b="1" dirty="0" smtClean="0"/>
            <a:t>鑑定作業</a:t>
          </a:r>
          <a:r>
            <a:rPr lang="en-US" altLang="zh-TW" sz="2800" b="1" dirty="0" smtClean="0"/>
            <a:t>】</a:t>
          </a:r>
          <a:r>
            <a:rPr lang="zh-TW" altLang="en-US" sz="2800" b="1" dirty="0" smtClean="0"/>
            <a:t>針對</a:t>
          </a:r>
          <a:r>
            <a:rPr lang="zh-TW" altLang="en-US" sz="2800" b="1" dirty="0" smtClean="0">
              <a:solidFill>
                <a:srgbClr val="C00000"/>
              </a:solidFill>
            </a:rPr>
            <a:t>身體功能及結構</a:t>
          </a:r>
          <a:r>
            <a:rPr lang="en-US" altLang="zh-TW" sz="2800" b="1" dirty="0" smtClean="0"/>
            <a:t>(</a:t>
          </a:r>
          <a:r>
            <a:rPr lang="en-US" altLang="zh-TW" sz="2800" b="1" dirty="0" err="1" smtClean="0"/>
            <a:t>bs</a:t>
          </a:r>
          <a:r>
            <a:rPr lang="zh-TW" altLang="en-US" sz="2800" b="1" dirty="0" smtClean="0"/>
            <a:t>碼</a:t>
          </a:r>
          <a:r>
            <a:rPr lang="en-US" altLang="zh-TW" sz="2800" b="1" dirty="0" smtClean="0"/>
            <a:t>)</a:t>
          </a:r>
          <a:r>
            <a:rPr lang="zh-TW" altLang="en-US" sz="2800" b="1" dirty="0" smtClean="0"/>
            <a:t>、</a:t>
          </a:r>
          <a:r>
            <a:rPr lang="zh-TW" altLang="en-US" sz="2800" b="1" dirty="0" smtClean="0">
              <a:solidFill>
                <a:srgbClr val="C00000"/>
              </a:solidFill>
            </a:rPr>
            <a:t>活動參與及環境因素</a:t>
          </a:r>
          <a:r>
            <a:rPr lang="en-US" altLang="zh-TW" sz="2800" b="1" dirty="0" smtClean="0"/>
            <a:t>(de</a:t>
          </a:r>
          <a:r>
            <a:rPr lang="zh-TW" altLang="en-US" sz="2800" b="1" dirty="0" smtClean="0"/>
            <a:t>碼</a:t>
          </a:r>
          <a:r>
            <a:rPr lang="en-US" altLang="zh-TW" sz="2800" b="1" dirty="0" smtClean="0"/>
            <a:t>)</a:t>
          </a:r>
          <a:r>
            <a:rPr lang="zh-TW" altLang="en-US" sz="2800" b="1" dirty="0" smtClean="0"/>
            <a:t>進行評估</a:t>
          </a:r>
          <a:endParaRPr lang="zh-TW" altLang="en-US" sz="2800" b="1" dirty="0"/>
        </a:p>
      </dgm:t>
    </dgm:pt>
    <dgm:pt modelId="{8EEE589E-5336-43BB-B44F-17D0ED539EA5}" type="parTrans" cxnId="{AD6D376A-045C-4E19-937B-1DC0BA091596}">
      <dgm:prSet/>
      <dgm:spPr/>
      <dgm:t>
        <a:bodyPr/>
        <a:lstStyle/>
        <a:p>
          <a:pPr algn="l"/>
          <a:endParaRPr lang="zh-TW" altLang="en-US" sz="2800" b="1"/>
        </a:p>
      </dgm:t>
    </dgm:pt>
    <dgm:pt modelId="{B4249285-2243-44C5-B9FA-F5B95725974E}" type="sibTrans" cxnId="{AD6D376A-045C-4E19-937B-1DC0BA091596}">
      <dgm:prSet custT="1"/>
      <dgm:spPr/>
      <dgm:t>
        <a:bodyPr/>
        <a:lstStyle/>
        <a:p>
          <a:pPr algn="l"/>
          <a:endParaRPr lang="zh-TW" altLang="en-US" sz="2800" b="1"/>
        </a:p>
      </dgm:t>
    </dgm:pt>
    <dgm:pt modelId="{864CDFD8-1BE2-4FA6-95D9-C52D9AA7A60E}">
      <dgm:prSet phldrT="[文字]" custT="1"/>
      <dgm:spPr/>
      <dgm:t>
        <a:bodyPr/>
        <a:lstStyle/>
        <a:p>
          <a:pPr algn="l"/>
          <a:r>
            <a:rPr lang="en-US" altLang="zh-TW" sz="2800" b="1" dirty="0" smtClean="0"/>
            <a:t>【</a:t>
          </a:r>
          <a:r>
            <a:rPr lang="zh-TW" altLang="en-US" sz="2800" b="1" dirty="0" smtClean="0"/>
            <a:t>資格認定與等級判定</a:t>
          </a:r>
          <a:r>
            <a:rPr lang="en-US" altLang="zh-TW" sz="2800" b="1" dirty="0" smtClean="0"/>
            <a:t>】</a:t>
          </a:r>
        </a:p>
        <a:p>
          <a:pPr algn="l"/>
          <a:r>
            <a:rPr lang="zh-TW" altLang="en-US" sz="2800" b="1" dirty="0" smtClean="0">
              <a:solidFill>
                <a:srgbClr val="C00000"/>
              </a:solidFill>
            </a:rPr>
            <a:t>僅採用</a:t>
          </a:r>
          <a:r>
            <a:rPr lang="en-US" altLang="zh-TW" sz="2800" b="1" dirty="0" err="1" smtClean="0">
              <a:solidFill>
                <a:srgbClr val="C00000"/>
              </a:solidFill>
            </a:rPr>
            <a:t>bs</a:t>
          </a:r>
          <a:r>
            <a:rPr lang="zh-TW" altLang="en-US" sz="2800" b="1" dirty="0" smtClean="0">
              <a:solidFill>
                <a:srgbClr val="C00000"/>
              </a:solidFill>
            </a:rPr>
            <a:t>碼</a:t>
          </a:r>
          <a:r>
            <a:rPr lang="en-US" altLang="zh-TW" sz="2800" b="1" dirty="0" smtClean="0">
              <a:solidFill>
                <a:srgbClr val="C00000"/>
              </a:solidFill>
            </a:rPr>
            <a:t/>
          </a:r>
          <a:br>
            <a:rPr lang="en-US" altLang="zh-TW" sz="2800" b="1" dirty="0" smtClean="0">
              <a:solidFill>
                <a:srgbClr val="C00000"/>
              </a:solidFill>
            </a:rPr>
          </a:br>
          <a:r>
            <a:rPr lang="zh-TW" altLang="en-US" sz="2800" b="1" dirty="0" smtClean="0">
              <a:solidFill>
                <a:srgbClr val="C00000"/>
              </a:solidFill>
            </a:rPr>
            <a:t>未納入</a:t>
          </a:r>
          <a:r>
            <a:rPr lang="en-US" altLang="zh-TW" sz="2800" b="1" dirty="0" smtClean="0">
              <a:solidFill>
                <a:srgbClr val="C00000"/>
              </a:solidFill>
            </a:rPr>
            <a:t>de</a:t>
          </a:r>
          <a:r>
            <a:rPr lang="zh-TW" altLang="en-US" sz="2800" b="1" dirty="0" smtClean="0">
              <a:solidFill>
                <a:srgbClr val="C00000"/>
              </a:solidFill>
            </a:rPr>
            <a:t>碼</a:t>
          </a:r>
          <a:endParaRPr lang="zh-TW" altLang="en-US" sz="2800" b="1" dirty="0">
            <a:solidFill>
              <a:srgbClr val="C00000"/>
            </a:solidFill>
          </a:endParaRPr>
        </a:p>
      </dgm:t>
    </dgm:pt>
    <dgm:pt modelId="{B26C7DA1-660D-43A2-A794-6D45C93FE909}" type="parTrans" cxnId="{3CB7A67B-86AA-46E5-BD5E-45BBFE9FC2B7}">
      <dgm:prSet/>
      <dgm:spPr/>
      <dgm:t>
        <a:bodyPr/>
        <a:lstStyle/>
        <a:p>
          <a:pPr algn="l"/>
          <a:endParaRPr lang="zh-TW" altLang="en-US" sz="2800" b="1"/>
        </a:p>
      </dgm:t>
    </dgm:pt>
    <dgm:pt modelId="{F9864291-C12F-4F32-B8B2-E7A41C7DDCB4}" type="sibTrans" cxnId="{3CB7A67B-86AA-46E5-BD5E-45BBFE9FC2B7}">
      <dgm:prSet custT="1"/>
      <dgm:spPr/>
      <dgm:t>
        <a:bodyPr/>
        <a:lstStyle/>
        <a:p>
          <a:pPr algn="l"/>
          <a:endParaRPr lang="zh-TW" altLang="en-US" sz="2800" b="1"/>
        </a:p>
      </dgm:t>
    </dgm:pt>
    <dgm:pt modelId="{90D67BDD-E773-4300-8360-69850E22C425}">
      <dgm:prSet phldrT="[文字]" custT="1"/>
      <dgm:spPr/>
      <dgm:t>
        <a:bodyPr/>
        <a:lstStyle/>
        <a:p>
          <a:pPr algn="l"/>
          <a:r>
            <a:rPr lang="zh-TW" altLang="en-US" sz="2800" b="1" dirty="0" smtClean="0">
              <a:solidFill>
                <a:srgbClr val="C00000"/>
              </a:solidFill>
            </a:rPr>
            <a:t>因資格或等級限制，影響現金補助與福利服務取得，不符人權模式。</a:t>
          </a:r>
          <a:endParaRPr lang="zh-TW" altLang="en-US" sz="2800" b="1" dirty="0">
            <a:solidFill>
              <a:srgbClr val="C00000"/>
            </a:solidFill>
          </a:endParaRPr>
        </a:p>
      </dgm:t>
    </dgm:pt>
    <dgm:pt modelId="{D34A684E-50C4-402A-A099-0F91E50A0020}" type="parTrans" cxnId="{32559537-21AD-40FC-8820-CF9C75A8C545}">
      <dgm:prSet/>
      <dgm:spPr/>
      <dgm:t>
        <a:bodyPr/>
        <a:lstStyle/>
        <a:p>
          <a:pPr algn="l"/>
          <a:endParaRPr lang="zh-TW" altLang="en-US" sz="2800" b="1"/>
        </a:p>
      </dgm:t>
    </dgm:pt>
    <dgm:pt modelId="{E96874D6-AF4C-4866-BB78-0ECE932E9ADA}" type="sibTrans" cxnId="{32559537-21AD-40FC-8820-CF9C75A8C545}">
      <dgm:prSet/>
      <dgm:spPr/>
      <dgm:t>
        <a:bodyPr/>
        <a:lstStyle/>
        <a:p>
          <a:pPr algn="l"/>
          <a:endParaRPr lang="zh-TW" altLang="en-US" sz="2800" b="1"/>
        </a:p>
      </dgm:t>
    </dgm:pt>
    <dgm:pt modelId="{DC8B7C3F-020E-49BF-A7AE-060C1AA53311}" type="pres">
      <dgm:prSet presAssocID="{6449C3EC-5B58-4D26-B1DD-61B68A17C9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9475626-6A11-4B47-8AA8-1A7717D81248}" type="pres">
      <dgm:prSet presAssocID="{4809C303-F8E2-471D-AFC2-5BBC08ABD3D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4AC2E5-E587-4624-98A5-5247C991B92F}" type="pres">
      <dgm:prSet presAssocID="{B4249285-2243-44C5-B9FA-F5B95725974E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217B4553-F867-4BB8-BC26-0FF2DA40084F}" type="pres">
      <dgm:prSet presAssocID="{B4249285-2243-44C5-B9FA-F5B95725974E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C354C378-232A-42E6-BE21-3A4DD53F75CB}" type="pres">
      <dgm:prSet presAssocID="{864CDFD8-1BE2-4FA6-95D9-C52D9AA7A6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4E2667-710F-4584-BA6F-A45F6F6E778E}" type="pres">
      <dgm:prSet presAssocID="{F9864291-C12F-4F32-B8B2-E7A41C7DDCB4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D06F1BB8-52B3-4BF3-B2E9-094B74587AF6}" type="pres">
      <dgm:prSet presAssocID="{F9864291-C12F-4F32-B8B2-E7A41C7DDCB4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32755FF1-7DCF-49A3-842F-1916AD0A2A3D}" type="pres">
      <dgm:prSet presAssocID="{90D67BDD-E773-4300-8360-69850E22C4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CB7A67B-86AA-46E5-BD5E-45BBFE9FC2B7}" srcId="{6449C3EC-5B58-4D26-B1DD-61B68A17C9D0}" destId="{864CDFD8-1BE2-4FA6-95D9-C52D9AA7A60E}" srcOrd="1" destOrd="0" parTransId="{B26C7DA1-660D-43A2-A794-6D45C93FE909}" sibTransId="{F9864291-C12F-4F32-B8B2-E7A41C7DDCB4}"/>
    <dgm:cxn modelId="{88C53063-8ABB-4585-ADEB-C4509E2E3C06}" type="presOf" srcId="{864CDFD8-1BE2-4FA6-95D9-C52D9AA7A60E}" destId="{C354C378-232A-42E6-BE21-3A4DD53F75CB}" srcOrd="0" destOrd="0" presId="urn:microsoft.com/office/officeart/2005/8/layout/process1"/>
    <dgm:cxn modelId="{6F0CD9D3-4A22-4290-8BF4-F2489E2F979A}" type="presOf" srcId="{B4249285-2243-44C5-B9FA-F5B95725974E}" destId="{5C4AC2E5-E587-4624-98A5-5247C991B92F}" srcOrd="0" destOrd="0" presId="urn:microsoft.com/office/officeart/2005/8/layout/process1"/>
    <dgm:cxn modelId="{944E1395-8059-43C8-BD59-6515D67A1EE6}" type="presOf" srcId="{6449C3EC-5B58-4D26-B1DD-61B68A17C9D0}" destId="{DC8B7C3F-020E-49BF-A7AE-060C1AA53311}" srcOrd="0" destOrd="0" presId="urn:microsoft.com/office/officeart/2005/8/layout/process1"/>
    <dgm:cxn modelId="{A5D1A12E-A9E8-433C-833D-30CD80C974F4}" type="presOf" srcId="{B4249285-2243-44C5-B9FA-F5B95725974E}" destId="{217B4553-F867-4BB8-BC26-0FF2DA40084F}" srcOrd="1" destOrd="0" presId="urn:microsoft.com/office/officeart/2005/8/layout/process1"/>
    <dgm:cxn modelId="{1DFD2D8F-B599-40D9-B425-85B83A9AB831}" type="presOf" srcId="{F9864291-C12F-4F32-B8B2-E7A41C7DDCB4}" destId="{D06F1BB8-52B3-4BF3-B2E9-094B74587AF6}" srcOrd="1" destOrd="0" presId="urn:microsoft.com/office/officeart/2005/8/layout/process1"/>
    <dgm:cxn modelId="{8002E903-8F80-49DC-A80C-EB2A477C8255}" type="presOf" srcId="{4809C303-F8E2-471D-AFC2-5BBC08ABD3D1}" destId="{59475626-6A11-4B47-8AA8-1A7717D81248}" srcOrd="0" destOrd="0" presId="urn:microsoft.com/office/officeart/2005/8/layout/process1"/>
    <dgm:cxn modelId="{89B2CC2E-D1C4-45FE-AB69-3F79658A0D09}" type="presOf" srcId="{90D67BDD-E773-4300-8360-69850E22C425}" destId="{32755FF1-7DCF-49A3-842F-1916AD0A2A3D}" srcOrd="0" destOrd="0" presId="urn:microsoft.com/office/officeart/2005/8/layout/process1"/>
    <dgm:cxn modelId="{55BF0859-3B96-4C46-B14D-7A1479456C0E}" type="presOf" srcId="{F9864291-C12F-4F32-B8B2-E7A41C7DDCB4}" destId="{1B4E2667-710F-4584-BA6F-A45F6F6E778E}" srcOrd="0" destOrd="0" presId="urn:microsoft.com/office/officeart/2005/8/layout/process1"/>
    <dgm:cxn modelId="{AD6D376A-045C-4E19-937B-1DC0BA091596}" srcId="{6449C3EC-5B58-4D26-B1DD-61B68A17C9D0}" destId="{4809C303-F8E2-471D-AFC2-5BBC08ABD3D1}" srcOrd="0" destOrd="0" parTransId="{8EEE589E-5336-43BB-B44F-17D0ED539EA5}" sibTransId="{B4249285-2243-44C5-B9FA-F5B95725974E}"/>
    <dgm:cxn modelId="{32559537-21AD-40FC-8820-CF9C75A8C545}" srcId="{6449C3EC-5B58-4D26-B1DD-61B68A17C9D0}" destId="{90D67BDD-E773-4300-8360-69850E22C425}" srcOrd="2" destOrd="0" parTransId="{D34A684E-50C4-402A-A099-0F91E50A0020}" sibTransId="{E96874D6-AF4C-4866-BB78-0ECE932E9ADA}"/>
    <dgm:cxn modelId="{90915AEC-6205-44DB-8DA1-EEF169C9B87E}" type="presParOf" srcId="{DC8B7C3F-020E-49BF-A7AE-060C1AA53311}" destId="{59475626-6A11-4B47-8AA8-1A7717D81248}" srcOrd="0" destOrd="0" presId="urn:microsoft.com/office/officeart/2005/8/layout/process1"/>
    <dgm:cxn modelId="{36B2B076-EB95-4EB2-9140-C7157A806D3D}" type="presParOf" srcId="{DC8B7C3F-020E-49BF-A7AE-060C1AA53311}" destId="{5C4AC2E5-E587-4624-98A5-5247C991B92F}" srcOrd="1" destOrd="0" presId="urn:microsoft.com/office/officeart/2005/8/layout/process1"/>
    <dgm:cxn modelId="{16BDDB18-973C-46CA-9764-6795FB9EB321}" type="presParOf" srcId="{5C4AC2E5-E587-4624-98A5-5247C991B92F}" destId="{217B4553-F867-4BB8-BC26-0FF2DA40084F}" srcOrd="0" destOrd="0" presId="urn:microsoft.com/office/officeart/2005/8/layout/process1"/>
    <dgm:cxn modelId="{01BDD352-127F-4D95-9803-81DD2531F876}" type="presParOf" srcId="{DC8B7C3F-020E-49BF-A7AE-060C1AA53311}" destId="{C354C378-232A-42E6-BE21-3A4DD53F75CB}" srcOrd="2" destOrd="0" presId="urn:microsoft.com/office/officeart/2005/8/layout/process1"/>
    <dgm:cxn modelId="{6D12483E-FE48-458D-B0A8-07B5D0D8FFB3}" type="presParOf" srcId="{DC8B7C3F-020E-49BF-A7AE-060C1AA53311}" destId="{1B4E2667-710F-4584-BA6F-A45F6F6E778E}" srcOrd="3" destOrd="0" presId="urn:microsoft.com/office/officeart/2005/8/layout/process1"/>
    <dgm:cxn modelId="{1CAF0D72-649B-4CC8-A76F-7514BEFE4781}" type="presParOf" srcId="{1B4E2667-710F-4584-BA6F-A45F6F6E778E}" destId="{D06F1BB8-52B3-4BF3-B2E9-094B74587AF6}" srcOrd="0" destOrd="0" presId="urn:microsoft.com/office/officeart/2005/8/layout/process1"/>
    <dgm:cxn modelId="{7B407A02-B0C6-4939-82FD-46E90DA14740}" type="presParOf" srcId="{DC8B7C3F-020E-49BF-A7AE-060C1AA53311}" destId="{32755FF1-7DCF-49A3-842F-1916AD0A2A3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C8E5F8-D78C-4723-A90D-118F31695409}" type="doc">
      <dgm:prSet loTypeId="urn:diagrams.loki3.com/BracketList+Icon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F14DB400-7A19-4646-8812-013F501EA3FC}">
      <dgm:prSet phldrT="[文字]"/>
      <dgm:spPr/>
      <dgm:t>
        <a:bodyPr/>
        <a:lstStyle/>
        <a:p>
          <a:r>
            <a:rPr lang="zh-TW" altLang="en-US" b="1" dirty="0" smtClean="0"/>
            <a:t>肢體障礙、視覺障礙</a:t>
          </a:r>
          <a:endParaRPr lang="zh-TW" altLang="en-US" b="1" dirty="0"/>
        </a:p>
      </dgm:t>
    </dgm:pt>
    <dgm:pt modelId="{BC078E9E-297D-48B8-9E0E-DB2A83D04D78}" type="parTrans" cxnId="{366C7032-6A59-48C4-8404-F0E773FBD601}">
      <dgm:prSet/>
      <dgm:spPr/>
      <dgm:t>
        <a:bodyPr/>
        <a:lstStyle/>
        <a:p>
          <a:endParaRPr lang="zh-TW" altLang="en-US"/>
        </a:p>
      </dgm:t>
    </dgm:pt>
    <dgm:pt modelId="{C5E5C52F-D4D9-424A-93B5-2EEDF25B88EB}" type="sibTrans" cxnId="{366C7032-6A59-48C4-8404-F0E773FBD601}">
      <dgm:prSet/>
      <dgm:spPr/>
      <dgm:t>
        <a:bodyPr/>
        <a:lstStyle/>
        <a:p>
          <a:endParaRPr lang="zh-TW" altLang="en-US"/>
        </a:p>
      </dgm:t>
    </dgm:pt>
    <dgm:pt modelId="{03E0037A-7FA2-4FCD-BA68-A9EF73B67505}">
      <dgm:prSet phldrT="[文字]"/>
      <dgm:spPr/>
      <dgm:t>
        <a:bodyPr/>
        <a:lstStyle/>
        <a:p>
          <a:r>
            <a:rPr lang="zh-TW" altLang="en-US" dirty="0" smtClean="0"/>
            <a:t>以安全為由限制輔具使用，活動範圍嚴重受限，在牢房內甚至僅能爬行。</a:t>
          </a:r>
          <a:endParaRPr lang="zh-TW" altLang="en-US" dirty="0"/>
        </a:p>
      </dgm:t>
    </dgm:pt>
    <dgm:pt modelId="{8DFB9A1E-F001-46D4-925C-A5B09BDF37AD}" type="parTrans" cxnId="{67B63648-331B-490C-BDC7-6E9A534439A8}">
      <dgm:prSet/>
      <dgm:spPr/>
      <dgm:t>
        <a:bodyPr/>
        <a:lstStyle/>
        <a:p>
          <a:endParaRPr lang="zh-TW" altLang="en-US"/>
        </a:p>
      </dgm:t>
    </dgm:pt>
    <dgm:pt modelId="{72F34516-6941-4C71-9E2D-7502BDABB41F}" type="sibTrans" cxnId="{67B63648-331B-490C-BDC7-6E9A534439A8}">
      <dgm:prSet/>
      <dgm:spPr/>
      <dgm:t>
        <a:bodyPr/>
        <a:lstStyle/>
        <a:p>
          <a:endParaRPr lang="zh-TW" altLang="en-US"/>
        </a:p>
      </dgm:t>
    </dgm:pt>
    <dgm:pt modelId="{0F53C542-E9EE-4F93-99A3-EA0185189852}">
      <dgm:prSet phldrT="[文字]"/>
      <dgm:spPr/>
      <dgm:t>
        <a:bodyPr/>
        <a:lstStyle/>
        <a:p>
          <a:r>
            <a:rPr lang="zh-TW" altLang="en-US" b="1" dirty="0" smtClean="0"/>
            <a:t>聽、語障礙</a:t>
          </a:r>
          <a:endParaRPr lang="zh-TW" altLang="en-US" b="1" dirty="0"/>
        </a:p>
      </dgm:t>
    </dgm:pt>
    <dgm:pt modelId="{F8EBDE35-A864-4D4F-9530-47246F70C690}" type="parTrans" cxnId="{B11D7F39-5200-4B93-90DF-DF7D116700E3}">
      <dgm:prSet/>
      <dgm:spPr/>
      <dgm:t>
        <a:bodyPr/>
        <a:lstStyle/>
        <a:p>
          <a:endParaRPr lang="zh-TW" altLang="en-US"/>
        </a:p>
      </dgm:t>
    </dgm:pt>
    <dgm:pt modelId="{BB2AE64D-5E2D-40C9-B24C-B807B851291A}" type="sibTrans" cxnId="{B11D7F39-5200-4B93-90DF-DF7D116700E3}">
      <dgm:prSet/>
      <dgm:spPr/>
      <dgm:t>
        <a:bodyPr/>
        <a:lstStyle/>
        <a:p>
          <a:endParaRPr lang="zh-TW" altLang="en-US"/>
        </a:p>
      </dgm:t>
    </dgm:pt>
    <dgm:pt modelId="{8F3E56A9-B2A6-4216-818D-496ABFE9D973}">
      <dgm:prSet phldrT="[文字]"/>
      <dgm:spPr/>
      <dgm:t>
        <a:bodyPr/>
        <a:lstStyle/>
        <a:p>
          <a:r>
            <a:rPr lang="zh-TW" altLang="en-US" dirty="0" smtClean="0"/>
            <a:t>未提供溝通協助，因無法使用電話而難以與外界聯繫。</a:t>
          </a:r>
          <a:endParaRPr lang="zh-TW" altLang="en-US" dirty="0"/>
        </a:p>
      </dgm:t>
    </dgm:pt>
    <dgm:pt modelId="{88F3CAEC-DF94-4CB4-80E0-4B1E50A4893E}" type="parTrans" cxnId="{CA22730F-C309-4DFC-ADA0-A5E3630BAE09}">
      <dgm:prSet/>
      <dgm:spPr/>
      <dgm:t>
        <a:bodyPr/>
        <a:lstStyle/>
        <a:p>
          <a:endParaRPr lang="zh-TW" altLang="en-US"/>
        </a:p>
      </dgm:t>
    </dgm:pt>
    <dgm:pt modelId="{8838E510-181F-47A7-A285-D2A416057DBD}" type="sibTrans" cxnId="{CA22730F-C309-4DFC-ADA0-A5E3630BAE09}">
      <dgm:prSet/>
      <dgm:spPr/>
      <dgm:t>
        <a:bodyPr/>
        <a:lstStyle/>
        <a:p>
          <a:endParaRPr lang="zh-TW" altLang="en-US"/>
        </a:p>
      </dgm:t>
    </dgm:pt>
    <dgm:pt modelId="{EA78EA93-E161-47D9-9A4B-0FA077AD86BA}">
      <dgm:prSet phldrT="[文字]"/>
      <dgm:spPr/>
      <dgm:t>
        <a:bodyPr/>
        <a:lstStyle/>
        <a:p>
          <a:r>
            <a:rPr lang="zh-TW" altLang="en-US" b="1" dirty="0" smtClean="0"/>
            <a:t>精神障礙</a:t>
          </a:r>
          <a:endParaRPr lang="zh-TW" altLang="en-US" b="1" dirty="0"/>
        </a:p>
      </dgm:t>
    </dgm:pt>
    <dgm:pt modelId="{F106CD47-0E9D-4069-86DC-D443277997BD}" type="parTrans" cxnId="{B64570BE-EE2A-424A-BEE0-D97D875BEE24}">
      <dgm:prSet/>
      <dgm:spPr/>
      <dgm:t>
        <a:bodyPr/>
        <a:lstStyle/>
        <a:p>
          <a:endParaRPr lang="zh-TW" altLang="en-US"/>
        </a:p>
      </dgm:t>
    </dgm:pt>
    <dgm:pt modelId="{7DA75AAE-22C0-4641-8D8B-A03F6D9884E3}" type="sibTrans" cxnId="{B64570BE-EE2A-424A-BEE0-D97D875BEE24}">
      <dgm:prSet/>
      <dgm:spPr/>
      <dgm:t>
        <a:bodyPr/>
        <a:lstStyle/>
        <a:p>
          <a:endParaRPr lang="zh-TW" altLang="en-US"/>
        </a:p>
      </dgm:t>
    </dgm:pt>
    <dgm:pt modelId="{B24C583E-2B39-4544-B190-07F53B6A046B}">
      <dgm:prSet phldrT="[文字]"/>
      <dgm:spPr/>
      <dgm:t>
        <a:bodyPr/>
        <a:lstStyle/>
        <a:p>
          <a:r>
            <a:rPr lang="zh-TW" altLang="en-US" dirty="0" smtClean="0"/>
            <a:t>醫療資源不足導致身心狀態惡化，甚至被誤認為違抗規範而予以單獨監禁。</a:t>
          </a:r>
          <a:endParaRPr lang="zh-TW" altLang="en-US" dirty="0"/>
        </a:p>
      </dgm:t>
    </dgm:pt>
    <dgm:pt modelId="{F5A45C14-EA21-4511-8CFF-101A2589FEF2}" type="parTrans" cxnId="{ACA501A0-DF7A-412E-AA16-CF8DBAFA9598}">
      <dgm:prSet/>
      <dgm:spPr/>
      <dgm:t>
        <a:bodyPr/>
        <a:lstStyle/>
        <a:p>
          <a:endParaRPr lang="zh-TW" altLang="en-US"/>
        </a:p>
      </dgm:t>
    </dgm:pt>
    <dgm:pt modelId="{FA10BC03-1A89-49BD-B41A-EB775B79A885}" type="sibTrans" cxnId="{ACA501A0-DF7A-412E-AA16-CF8DBAFA9598}">
      <dgm:prSet/>
      <dgm:spPr/>
      <dgm:t>
        <a:bodyPr/>
        <a:lstStyle/>
        <a:p>
          <a:endParaRPr lang="zh-TW" altLang="en-US"/>
        </a:p>
      </dgm:t>
    </dgm:pt>
    <dgm:pt modelId="{A03826C1-AE49-44E5-9637-54CA86B6CB47}" type="pres">
      <dgm:prSet presAssocID="{32C8E5F8-D78C-4723-A90D-118F316954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D1D7A12-A294-4392-A5C2-F84A48ED4D73}" type="pres">
      <dgm:prSet presAssocID="{F14DB400-7A19-4646-8812-013F501EA3FC}" presName="linNode" presStyleCnt="0"/>
      <dgm:spPr/>
    </dgm:pt>
    <dgm:pt modelId="{767FA2DF-D510-45CB-BAE7-427F31CF0090}" type="pres">
      <dgm:prSet presAssocID="{F14DB400-7A19-4646-8812-013F501EA3FC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A92FCF-719C-4E04-A541-3201FF0C0D69}" type="pres">
      <dgm:prSet presAssocID="{F14DB400-7A19-4646-8812-013F501EA3FC}" presName="bracket" presStyleLbl="parChTrans1D1" presStyleIdx="0" presStyleCnt="3"/>
      <dgm:spPr/>
    </dgm:pt>
    <dgm:pt modelId="{D52AF96A-544C-4C7A-9FB7-775B33ED2193}" type="pres">
      <dgm:prSet presAssocID="{F14DB400-7A19-4646-8812-013F501EA3FC}" presName="spH" presStyleCnt="0"/>
      <dgm:spPr/>
    </dgm:pt>
    <dgm:pt modelId="{3A15CD50-60AD-4A3A-85AF-04A0E56B3038}" type="pres">
      <dgm:prSet presAssocID="{F14DB400-7A19-4646-8812-013F501EA3FC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0084A9-ECA9-4D48-B627-9D32ED6397E6}" type="pres">
      <dgm:prSet presAssocID="{C5E5C52F-D4D9-424A-93B5-2EEDF25B88EB}" presName="spV" presStyleCnt="0"/>
      <dgm:spPr/>
    </dgm:pt>
    <dgm:pt modelId="{5C49FE79-EEF7-4684-BCCB-0BB678BD0376}" type="pres">
      <dgm:prSet presAssocID="{0F53C542-E9EE-4F93-99A3-EA0185189852}" presName="linNode" presStyleCnt="0"/>
      <dgm:spPr/>
    </dgm:pt>
    <dgm:pt modelId="{5ECF2190-32C9-4F51-B526-EB6763D13F1B}" type="pres">
      <dgm:prSet presAssocID="{0F53C542-E9EE-4F93-99A3-EA0185189852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A9591A-2DC4-4528-94F6-089B1ED1EE43}" type="pres">
      <dgm:prSet presAssocID="{0F53C542-E9EE-4F93-99A3-EA0185189852}" presName="bracket" presStyleLbl="parChTrans1D1" presStyleIdx="1" presStyleCnt="3"/>
      <dgm:spPr/>
    </dgm:pt>
    <dgm:pt modelId="{B5340820-C40B-4FA3-824C-A03C906D787F}" type="pres">
      <dgm:prSet presAssocID="{0F53C542-E9EE-4F93-99A3-EA0185189852}" presName="spH" presStyleCnt="0"/>
      <dgm:spPr/>
    </dgm:pt>
    <dgm:pt modelId="{ACF81A9F-B158-499E-ACE2-156266B58154}" type="pres">
      <dgm:prSet presAssocID="{0F53C542-E9EE-4F93-99A3-EA0185189852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63479B-B3E3-4C05-99DB-637CBA6966B8}" type="pres">
      <dgm:prSet presAssocID="{BB2AE64D-5E2D-40C9-B24C-B807B851291A}" presName="spV" presStyleCnt="0"/>
      <dgm:spPr/>
    </dgm:pt>
    <dgm:pt modelId="{15BD4BD0-4D39-46B9-9324-F304FE43B2FA}" type="pres">
      <dgm:prSet presAssocID="{EA78EA93-E161-47D9-9A4B-0FA077AD86BA}" presName="linNode" presStyleCnt="0"/>
      <dgm:spPr/>
    </dgm:pt>
    <dgm:pt modelId="{B3F9B22C-A661-4711-B24A-ED1D3843103F}" type="pres">
      <dgm:prSet presAssocID="{EA78EA93-E161-47D9-9A4B-0FA077AD86BA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D455FD-E03C-4D5A-8C27-1708DA4EFA79}" type="pres">
      <dgm:prSet presAssocID="{EA78EA93-E161-47D9-9A4B-0FA077AD86BA}" presName="bracket" presStyleLbl="parChTrans1D1" presStyleIdx="2" presStyleCnt="3"/>
      <dgm:spPr/>
    </dgm:pt>
    <dgm:pt modelId="{C5CA1856-80C5-44EF-B618-8C6225497055}" type="pres">
      <dgm:prSet presAssocID="{EA78EA93-E161-47D9-9A4B-0FA077AD86BA}" presName="spH" presStyleCnt="0"/>
      <dgm:spPr/>
    </dgm:pt>
    <dgm:pt modelId="{49EF72E8-6075-4831-8C75-A731E812717C}" type="pres">
      <dgm:prSet presAssocID="{EA78EA93-E161-47D9-9A4B-0FA077AD86BA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E031CF1-F712-4896-BA28-E020BCB117F7}" type="presOf" srcId="{32C8E5F8-D78C-4723-A90D-118F31695409}" destId="{A03826C1-AE49-44E5-9637-54CA86B6CB47}" srcOrd="0" destOrd="0" presId="urn:diagrams.loki3.com/BracketList+Icon"/>
    <dgm:cxn modelId="{ACA501A0-DF7A-412E-AA16-CF8DBAFA9598}" srcId="{EA78EA93-E161-47D9-9A4B-0FA077AD86BA}" destId="{B24C583E-2B39-4544-B190-07F53B6A046B}" srcOrd="0" destOrd="0" parTransId="{F5A45C14-EA21-4511-8CFF-101A2589FEF2}" sibTransId="{FA10BC03-1A89-49BD-B41A-EB775B79A885}"/>
    <dgm:cxn modelId="{B11D7F39-5200-4B93-90DF-DF7D116700E3}" srcId="{32C8E5F8-D78C-4723-A90D-118F31695409}" destId="{0F53C542-E9EE-4F93-99A3-EA0185189852}" srcOrd="1" destOrd="0" parTransId="{F8EBDE35-A864-4D4F-9530-47246F70C690}" sibTransId="{BB2AE64D-5E2D-40C9-B24C-B807B851291A}"/>
    <dgm:cxn modelId="{D36447C2-58C4-42A2-A08A-FA3F826D15A5}" type="presOf" srcId="{03E0037A-7FA2-4FCD-BA68-A9EF73B67505}" destId="{3A15CD50-60AD-4A3A-85AF-04A0E56B3038}" srcOrd="0" destOrd="0" presId="urn:diagrams.loki3.com/BracketList+Icon"/>
    <dgm:cxn modelId="{D5C7ADC1-CF3D-40EC-AADD-6881EA373B63}" type="presOf" srcId="{F14DB400-7A19-4646-8812-013F501EA3FC}" destId="{767FA2DF-D510-45CB-BAE7-427F31CF0090}" srcOrd="0" destOrd="0" presId="urn:diagrams.loki3.com/BracketList+Icon"/>
    <dgm:cxn modelId="{1C0D9E4F-1D67-48D8-8B60-3BDDA76CF0BA}" type="presOf" srcId="{8F3E56A9-B2A6-4216-818D-496ABFE9D973}" destId="{ACF81A9F-B158-499E-ACE2-156266B58154}" srcOrd="0" destOrd="0" presId="urn:diagrams.loki3.com/BracketList+Icon"/>
    <dgm:cxn modelId="{CA22730F-C309-4DFC-ADA0-A5E3630BAE09}" srcId="{0F53C542-E9EE-4F93-99A3-EA0185189852}" destId="{8F3E56A9-B2A6-4216-818D-496ABFE9D973}" srcOrd="0" destOrd="0" parTransId="{88F3CAEC-DF94-4CB4-80E0-4B1E50A4893E}" sibTransId="{8838E510-181F-47A7-A285-D2A416057DBD}"/>
    <dgm:cxn modelId="{E36625B0-F7C0-4872-9FEA-3D466EA9A79A}" type="presOf" srcId="{B24C583E-2B39-4544-B190-07F53B6A046B}" destId="{49EF72E8-6075-4831-8C75-A731E812717C}" srcOrd="0" destOrd="0" presId="urn:diagrams.loki3.com/BracketList+Icon"/>
    <dgm:cxn modelId="{70D2EB52-BA83-4E63-B1F1-69538CC4DD31}" type="presOf" srcId="{EA78EA93-E161-47D9-9A4B-0FA077AD86BA}" destId="{B3F9B22C-A661-4711-B24A-ED1D3843103F}" srcOrd="0" destOrd="0" presId="urn:diagrams.loki3.com/BracketList+Icon"/>
    <dgm:cxn modelId="{B64570BE-EE2A-424A-BEE0-D97D875BEE24}" srcId="{32C8E5F8-D78C-4723-A90D-118F31695409}" destId="{EA78EA93-E161-47D9-9A4B-0FA077AD86BA}" srcOrd="2" destOrd="0" parTransId="{F106CD47-0E9D-4069-86DC-D443277997BD}" sibTransId="{7DA75AAE-22C0-4641-8D8B-A03F6D9884E3}"/>
    <dgm:cxn modelId="{ED455BCD-564A-44E1-89F1-7D6D002284FF}" type="presOf" srcId="{0F53C542-E9EE-4F93-99A3-EA0185189852}" destId="{5ECF2190-32C9-4F51-B526-EB6763D13F1B}" srcOrd="0" destOrd="0" presId="urn:diagrams.loki3.com/BracketList+Icon"/>
    <dgm:cxn modelId="{67B63648-331B-490C-BDC7-6E9A534439A8}" srcId="{F14DB400-7A19-4646-8812-013F501EA3FC}" destId="{03E0037A-7FA2-4FCD-BA68-A9EF73B67505}" srcOrd="0" destOrd="0" parTransId="{8DFB9A1E-F001-46D4-925C-A5B09BDF37AD}" sibTransId="{72F34516-6941-4C71-9E2D-7502BDABB41F}"/>
    <dgm:cxn modelId="{366C7032-6A59-48C4-8404-F0E773FBD601}" srcId="{32C8E5F8-D78C-4723-A90D-118F31695409}" destId="{F14DB400-7A19-4646-8812-013F501EA3FC}" srcOrd="0" destOrd="0" parTransId="{BC078E9E-297D-48B8-9E0E-DB2A83D04D78}" sibTransId="{C5E5C52F-D4D9-424A-93B5-2EEDF25B88EB}"/>
    <dgm:cxn modelId="{F34D39D5-E249-4ACF-92BF-344191D0626D}" type="presParOf" srcId="{A03826C1-AE49-44E5-9637-54CA86B6CB47}" destId="{1D1D7A12-A294-4392-A5C2-F84A48ED4D73}" srcOrd="0" destOrd="0" presId="urn:diagrams.loki3.com/BracketList+Icon"/>
    <dgm:cxn modelId="{80A13E02-C9B1-4BB6-A5F5-3215B00CA89F}" type="presParOf" srcId="{1D1D7A12-A294-4392-A5C2-F84A48ED4D73}" destId="{767FA2DF-D510-45CB-BAE7-427F31CF0090}" srcOrd="0" destOrd="0" presId="urn:diagrams.loki3.com/BracketList+Icon"/>
    <dgm:cxn modelId="{C446D7DB-1243-4093-B98B-9C30FC01CC96}" type="presParOf" srcId="{1D1D7A12-A294-4392-A5C2-F84A48ED4D73}" destId="{D5A92FCF-719C-4E04-A541-3201FF0C0D69}" srcOrd="1" destOrd="0" presId="urn:diagrams.loki3.com/BracketList+Icon"/>
    <dgm:cxn modelId="{B6F1389F-B841-4ECA-B3F3-4CD6F57D6265}" type="presParOf" srcId="{1D1D7A12-A294-4392-A5C2-F84A48ED4D73}" destId="{D52AF96A-544C-4C7A-9FB7-775B33ED2193}" srcOrd="2" destOrd="0" presId="urn:diagrams.loki3.com/BracketList+Icon"/>
    <dgm:cxn modelId="{CF19ED0E-3D18-451C-BF3B-5EA656B7613D}" type="presParOf" srcId="{1D1D7A12-A294-4392-A5C2-F84A48ED4D73}" destId="{3A15CD50-60AD-4A3A-85AF-04A0E56B3038}" srcOrd="3" destOrd="0" presId="urn:diagrams.loki3.com/BracketList+Icon"/>
    <dgm:cxn modelId="{8A9F173C-37DC-4ABB-BE12-39486641C2A2}" type="presParOf" srcId="{A03826C1-AE49-44E5-9637-54CA86B6CB47}" destId="{540084A9-ECA9-4D48-B627-9D32ED6397E6}" srcOrd="1" destOrd="0" presId="urn:diagrams.loki3.com/BracketList+Icon"/>
    <dgm:cxn modelId="{EA631C0B-186D-4400-8812-B33D8E1FCFEC}" type="presParOf" srcId="{A03826C1-AE49-44E5-9637-54CA86B6CB47}" destId="{5C49FE79-EEF7-4684-BCCB-0BB678BD0376}" srcOrd="2" destOrd="0" presId="urn:diagrams.loki3.com/BracketList+Icon"/>
    <dgm:cxn modelId="{6FEC9B88-66E2-4B00-B468-D6EF37A9AED4}" type="presParOf" srcId="{5C49FE79-EEF7-4684-BCCB-0BB678BD0376}" destId="{5ECF2190-32C9-4F51-B526-EB6763D13F1B}" srcOrd="0" destOrd="0" presId="urn:diagrams.loki3.com/BracketList+Icon"/>
    <dgm:cxn modelId="{0654DEC2-2F6E-43E4-B02A-2F4FE5EE3ECE}" type="presParOf" srcId="{5C49FE79-EEF7-4684-BCCB-0BB678BD0376}" destId="{F9A9591A-2DC4-4528-94F6-089B1ED1EE43}" srcOrd="1" destOrd="0" presId="urn:diagrams.loki3.com/BracketList+Icon"/>
    <dgm:cxn modelId="{EBA579D5-5019-4A8B-A39D-18D45E5ED693}" type="presParOf" srcId="{5C49FE79-EEF7-4684-BCCB-0BB678BD0376}" destId="{B5340820-C40B-4FA3-824C-A03C906D787F}" srcOrd="2" destOrd="0" presId="urn:diagrams.loki3.com/BracketList+Icon"/>
    <dgm:cxn modelId="{8A02B988-B076-4F77-9778-77170F291E18}" type="presParOf" srcId="{5C49FE79-EEF7-4684-BCCB-0BB678BD0376}" destId="{ACF81A9F-B158-499E-ACE2-156266B58154}" srcOrd="3" destOrd="0" presId="urn:diagrams.loki3.com/BracketList+Icon"/>
    <dgm:cxn modelId="{6CE4D0A5-CE0F-433D-A7AD-C38F32B8C6E8}" type="presParOf" srcId="{A03826C1-AE49-44E5-9637-54CA86B6CB47}" destId="{A063479B-B3E3-4C05-99DB-637CBA6966B8}" srcOrd="3" destOrd="0" presId="urn:diagrams.loki3.com/BracketList+Icon"/>
    <dgm:cxn modelId="{268D6D18-4F4C-4E5C-9C7F-6F810120022A}" type="presParOf" srcId="{A03826C1-AE49-44E5-9637-54CA86B6CB47}" destId="{15BD4BD0-4D39-46B9-9324-F304FE43B2FA}" srcOrd="4" destOrd="0" presId="urn:diagrams.loki3.com/BracketList+Icon"/>
    <dgm:cxn modelId="{1E9D6AB9-C674-4199-8CD9-44F546714E2E}" type="presParOf" srcId="{15BD4BD0-4D39-46B9-9324-F304FE43B2FA}" destId="{B3F9B22C-A661-4711-B24A-ED1D3843103F}" srcOrd="0" destOrd="0" presId="urn:diagrams.loki3.com/BracketList+Icon"/>
    <dgm:cxn modelId="{5A433EE3-27BE-49D9-AD13-397314BD67FE}" type="presParOf" srcId="{15BD4BD0-4D39-46B9-9324-F304FE43B2FA}" destId="{FAD455FD-E03C-4D5A-8C27-1708DA4EFA79}" srcOrd="1" destOrd="0" presId="urn:diagrams.loki3.com/BracketList+Icon"/>
    <dgm:cxn modelId="{F91DE83D-64FA-494E-B6B8-E21854A3A863}" type="presParOf" srcId="{15BD4BD0-4D39-46B9-9324-F304FE43B2FA}" destId="{C5CA1856-80C5-44EF-B618-8C6225497055}" srcOrd="2" destOrd="0" presId="urn:diagrams.loki3.com/BracketList+Icon"/>
    <dgm:cxn modelId="{6B492C1A-0F39-41B6-AF2E-CFF2698BC7E5}" type="presParOf" srcId="{15BD4BD0-4D39-46B9-9324-F304FE43B2FA}" destId="{49EF72E8-6075-4831-8C75-A731E812717C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6CDA8-550D-4C5C-8898-97E1A1E77E2C}">
      <dsp:nvSpPr>
        <dsp:cNvPr id="0" name=""/>
        <dsp:cNvSpPr/>
      </dsp:nvSpPr>
      <dsp:spPr>
        <a:xfrm>
          <a:off x="1150" y="316434"/>
          <a:ext cx="2243024" cy="897209"/>
        </a:xfrm>
        <a:prstGeom prst="homePlate">
          <a:avLst/>
        </a:prstGeom>
        <a:solidFill>
          <a:srgbClr val="5F249F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+mj-ea"/>
              <a:ea typeface="+mj-ea"/>
            </a:rPr>
            <a:t>函請提供資料</a:t>
          </a:r>
          <a:endParaRPr lang="zh-TW" altLang="en-US" sz="2300" kern="1200" dirty="0">
            <a:latin typeface="+mj-ea"/>
            <a:ea typeface="+mj-ea"/>
          </a:endParaRPr>
        </a:p>
      </dsp:txBody>
      <dsp:txXfrm>
        <a:off x="1150" y="316434"/>
        <a:ext cx="2018722" cy="897209"/>
      </dsp:txXfrm>
    </dsp:sp>
    <dsp:sp modelId="{EF9E4BEF-F1A8-4A6B-8242-BA06E98C90AF}">
      <dsp:nvSpPr>
        <dsp:cNvPr id="0" name=""/>
        <dsp:cNvSpPr/>
      </dsp:nvSpPr>
      <dsp:spPr>
        <a:xfrm>
          <a:off x="1795569" y="316434"/>
          <a:ext cx="2243024" cy="897209"/>
        </a:xfrm>
        <a:prstGeom prst="chevron">
          <a:avLst/>
        </a:prstGeom>
        <a:solidFill>
          <a:srgbClr val="5F249F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+mj-ea"/>
              <a:ea typeface="+mj-ea"/>
            </a:rPr>
            <a:t>分區座談</a:t>
          </a:r>
          <a:endParaRPr lang="zh-TW" altLang="en-US" sz="2300" kern="1200" dirty="0">
            <a:latin typeface="+mj-ea"/>
            <a:ea typeface="+mj-ea"/>
          </a:endParaRPr>
        </a:p>
      </dsp:txBody>
      <dsp:txXfrm>
        <a:off x="2244174" y="316434"/>
        <a:ext cx="1345815" cy="897209"/>
      </dsp:txXfrm>
    </dsp:sp>
    <dsp:sp modelId="{86E11987-C6D8-4F03-A574-AE7CB9AC8588}">
      <dsp:nvSpPr>
        <dsp:cNvPr id="0" name=""/>
        <dsp:cNvSpPr/>
      </dsp:nvSpPr>
      <dsp:spPr>
        <a:xfrm>
          <a:off x="3589988" y="316434"/>
          <a:ext cx="2243024" cy="897209"/>
        </a:xfrm>
        <a:prstGeom prst="chevron">
          <a:avLst/>
        </a:prstGeom>
        <a:solidFill>
          <a:srgbClr val="5F249F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+mj-ea"/>
              <a:ea typeface="+mj-ea"/>
            </a:rPr>
            <a:t>焦點團體</a:t>
          </a:r>
          <a:endParaRPr lang="zh-TW" altLang="en-US" sz="2300" kern="1200" dirty="0">
            <a:latin typeface="+mj-ea"/>
            <a:ea typeface="+mj-ea"/>
          </a:endParaRPr>
        </a:p>
      </dsp:txBody>
      <dsp:txXfrm>
        <a:off x="4038593" y="316434"/>
        <a:ext cx="1345815" cy="897209"/>
      </dsp:txXfrm>
    </dsp:sp>
    <dsp:sp modelId="{BDF7757A-17D6-4409-A00F-3F9EDED6C317}">
      <dsp:nvSpPr>
        <dsp:cNvPr id="0" name=""/>
        <dsp:cNvSpPr/>
      </dsp:nvSpPr>
      <dsp:spPr>
        <a:xfrm>
          <a:off x="5384408" y="316434"/>
          <a:ext cx="2243024" cy="897209"/>
        </a:xfrm>
        <a:prstGeom prst="chevron">
          <a:avLst/>
        </a:prstGeom>
        <a:solidFill>
          <a:srgbClr val="5F249F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+mj-ea"/>
              <a:ea typeface="+mj-ea"/>
            </a:rPr>
            <a:t>主題座談</a:t>
          </a:r>
          <a:endParaRPr lang="zh-TW" altLang="en-US" sz="2300" kern="1200" dirty="0">
            <a:latin typeface="+mj-ea"/>
            <a:ea typeface="+mj-ea"/>
          </a:endParaRPr>
        </a:p>
      </dsp:txBody>
      <dsp:txXfrm>
        <a:off x="5833013" y="316434"/>
        <a:ext cx="1345815" cy="897209"/>
      </dsp:txXfrm>
    </dsp:sp>
    <dsp:sp modelId="{A16FAEB2-9BAD-4113-B83F-21997B95399E}">
      <dsp:nvSpPr>
        <dsp:cNvPr id="0" name=""/>
        <dsp:cNvSpPr/>
      </dsp:nvSpPr>
      <dsp:spPr>
        <a:xfrm>
          <a:off x="7178827" y="316434"/>
          <a:ext cx="2243024" cy="897209"/>
        </a:xfrm>
        <a:prstGeom prst="chevron">
          <a:avLst/>
        </a:prstGeom>
        <a:solidFill>
          <a:srgbClr val="5F249F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+mj-ea"/>
              <a:ea typeface="+mj-ea"/>
            </a:rPr>
            <a:t>機關座談</a:t>
          </a:r>
          <a:endParaRPr lang="zh-TW" altLang="en-US" sz="2300" kern="1200" dirty="0">
            <a:latin typeface="+mj-ea"/>
            <a:ea typeface="+mj-ea"/>
          </a:endParaRPr>
        </a:p>
      </dsp:txBody>
      <dsp:txXfrm>
        <a:off x="7627432" y="316434"/>
        <a:ext cx="1345815" cy="897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9043D-EE9B-4384-BBE5-803195F9AC39}">
      <dsp:nvSpPr>
        <dsp:cNvPr id="0" name=""/>
        <dsp:cNvSpPr/>
      </dsp:nvSpPr>
      <dsp:spPr>
        <a:xfrm>
          <a:off x="-4259275" y="-653470"/>
          <a:ext cx="5074789" cy="5074789"/>
        </a:xfrm>
        <a:prstGeom prst="blockArc">
          <a:avLst>
            <a:gd name="adj1" fmla="val 18900000"/>
            <a:gd name="adj2" fmla="val 2700000"/>
            <a:gd name="adj3" fmla="val 426"/>
          </a:avLst>
        </a:prstGeom>
        <a:noFill/>
        <a:ln w="2222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CC12A-D6F5-43BF-8729-7D082563C260}">
      <dsp:nvSpPr>
        <dsp:cNvPr id="0" name=""/>
        <dsp:cNvSpPr/>
      </dsp:nvSpPr>
      <dsp:spPr>
        <a:xfrm>
          <a:off x="524464" y="376784"/>
          <a:ext cx="8785026" cy="753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814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+mj-ea"/>
              <a:ea typeface="+mj-ea"/>
            </a:rPr>
            <a:t>依據公約、一般性意見、初次結論性意見</a:t>
          </a:r>
          <a:endParaRPr lang="zh-TW" altLang="en-US" sz="3000" kern="1200" dirty="0">
            <a:latin typeface="+mj-ea"/>
            <a:ea typeface="+mj-ea"/>
          </a:endParaRPr>
        </a:p>
      </dsp:txBody>
      <dsp:txXfrm>
        <a:off x="524464" y="376784"/>
        <a:ext cx="8785026" cy="753569"/>
      </dsp:txXfrm>
    </dsp:sp>
    <dsp:sp modelId="{64C33233-643F-4B90-A355-82F552E3687D}">
      <dsp:nvSpPr>
        <dsp:cNvPr id="0" name=""/>
        <dsp:cNvSpPr/>
      </dsp:nvSpPr>
      <dsp:spPr>
        <a:xfrm>
          <a:off x="53483" y="282588"/>
          <a:ext cx="941962" cy="94196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CAD64-9476-45D7-8B3C-616042C2BBD3}">
      <dsp:nvSpPr>
        <dsp:cNvPr id="0" name=""/>
        <dsp:cNvSpPr/>
      </dsp:nvSpPr>
      <dsp:spPr>
        <a:xfrm>
          <a:off x="798387" y="1507139"/>
          <a:ext cx="8511103" cy="753569"/>
        </a:xfrm>
        <a:prstGeom prst="rect">
          <a:avLst/>
        </a:prstGeom>
        <a:solidFill>
          <a:srgbClr val="5F249F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9814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+mj-ea"/>
              <a:ea typeface="+mj-ea"/>
            </a:rPr>
            <a:t>徵詢身心障礙者與身心障礙團體之意見</a:t>
          </a:r>
          <a:endParaRPr lang="zh-TW" altLang="en-US" sz="3000" kern="1200" dirty="0">
            <a:latin typeface="+mj-ea"/>
            <a:ea typeface="+mj-ea"/>
          </a:endParaRPr>
        </a:p>
      </dsp:txBody>
      <dsp:txXfrm>
        <a:off x="798387" y="1507139"/>
        <a:ext cx="8511103" cy="753569"/>
      </dsp:txXfrm>
    </dsp:sp>
    <dsp:sp modelId="{B47AC755-4C32-423D-9EC7-CFFDACB47130}">
      <dsp:nvSpPr>
        <dsp:cNvPr id="0" name=""/>
        <dsp:cNvSpPr/>
      </dsp:nvSpPr>
      <dsp:spPr>
        <a:xfrm>
          <a:off x="327406" y="1412943"/>
          <a:ext cx="941962" cy="941962"/>
        </a:xfrm>
        <a:prstGeom prst="ellipse">
          <a:avLst/>
        </a:prstGeom>
        <a:solidFill>
          <a:schemeClr val="lt1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B790C512-E0EF-419F-99DB-1092A4C188C2}">
      <dsp:nvSpPr>
        <dsp:cNvPr id="0" name=""/>
        <dsp:cNvSpPr/>
      </dsp:nvSpPr>
      <dsp:spPr>
        <a:xfrm>
          <a:off x="524464" y="2637494"/>
          <a:ext cx="8785026" cy="753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814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+mj-ea"/>
              <a:ea typeface="+mj-ea"/>
            </a:rPr>
            <a:t>部分引用監察院之調查報告</a:t>
          </a:r>
          <a:endParaRPr lang="zh-TW" altLang="en-US" sz="3000" kern="1200" dirty="0">
            <a:latin typeface="+mj-ea"/>
            <a:ea typeface="+mj-ea"/>
          </a:endParaRPr>
        </a:p>
      </dsp:txBody>
      <dsp:txXfrm>
        <a:off x="524464" y="2637494"/>
        <a:ext cx="8785026" cy="753569"/>
      </dsp:txXfrm>
    </dsp:sp>
    <dsp:sp modelId="{4A2AA8B5-A06D-4A42-A1F6-43766A7591DA}">
      <dsp:nvSpPr>
        <dsp:cNvPr id="0" name=""/>
        <dsp:cNvSpPr/>
      </dsp:nvSpPr>
      <dsp:spPr>
        <a:xfrm>
          <a:off x="53483" y="2543298"/>
          <a:ext cx="941962" cy="94196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04E9C-BE73-4B9F-873E-DA6E87B8CB27}">
      <dsp:nvSpPr>
        <dsp:cNvPr id="0" name=""/>
        <dsp:cNvSpPr/>
      </dsp:nvSpPr>
      <dsp:spPr>
        <a:xfrm>
          <a:off x="3519" y="45760"/>
          <a:ext cx="2116054" cy="720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共通原則</a:t>
          </a:r>
          <a:endParaRPr lang="zh-TW" altLang="en-US" sz="2500" kern="1200" dirty="0"/>
        </a:p>
      </dsp:txBody>
      <dsp:txXfrm>
        <a:off x="3519" y="45760"/>
        <a:ext cx="2116054" cy="720000"/>
      </dsp:txXfrm>
    </dsp:sp>
    <dsp:sp modelId="{854CD71C-8198-4A1A-9B26-4C5568EB91D8}">
      <dsp:nvSpPr>
        <dsp:cNvPr id="0" name=""/>
        <dsp:cNvSpPr/>
      </dsp:nvSpPr>
      <dsp:spPr>
        <a:xfrm>
          <a:off x="3519" y="765760"/>
          <a:ext cx="2116054" cy="30195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500" b="1" kern="1200" dirty="0" smtClean="0"/>
            <a:t>平等與不歧視</a:t>
          </a:r>
          <a:endParaRPr lang="zh-TW" altLang="en-US" sz="2500" b="1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500" b="1" kern="1200" dirty="0" smtClean="0"/>
            <a:t>可及性／無障礙</a:t>
          </a:r>
          <a:endParaRPr lang="zh-TW" altLang="en-US" sz="2500" b="1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500" b="1" kern="1200" dirty="0" smtClean="0"/>
            <a:t>合理調整</a:t>
          </a:r>
          <a:endParaRPr lang="zh-TW" altLang="en-US" sz="2500" b="1" kern="1200" dirty="0"/>
        </a:p>
      </dsp:txBody>
      <dsp:txXfrm>
        <a:off x="3519" y="765760"/>
        <a:ext cx="2116054" cy="3019500"/>
      </dsp:txXfrm>
    </dsp:sp>
    <dsp:sp modelId="{C4BC4D40-4209-445B-9963-ABF2C464EA57}">
      <dsp:nvSpPr>
        <dsp:cNvPr id="0" name=""/>
        <dsp:cNvSpPr/>
      </dsp:nvSpPr>
      <dsp:spPr>
        <a:xfrm>
          <a:off x="2415821" y="45760"/>
          <a:ext cx="2116054" cy="720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基本權利</a:t>
          </a:r>
          <a:endParaRPr lang="zh-TW" altLang="en-US" sz="2500" kern="1200" dirty="0"/>
        </a:p>
      </dsp:txBody>
      <dsp:txXfrm>
        <a:off x="2415821" y="45760"/>
        <a:ext cx="2116054" cy="720000"/>
      </dsp:txXfrm>
    </dsp:sp>
    <dsp:sp modelId="{3F1B3C17-9082-43FD-92F5-835205A4571F}">
      <dsp:nvSpPr>
        <dsp:cNvPr id="0" name=""/>
        <dsp:cNvSpPr/>
      </dsp:nvSpPr>
      <dsp:spPr>
        <a:xfrm>
          <a:off x="2415821" y="765760"/>
          <a:ext cx="2116054" cy="30195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latin typeface="+mj-ea"/>
              <a:ea typeface="+mj-ea"/>
            </a:rPr>
            <a:t>公約</a:t>
          </a:r>
          <a:r>
            <a:rPr lang="en-US" altLang="zh-TW" sz="2800" b="1" kern="1200" dirty="0" smtClean="0">
              <a:latin typeface="+mj-ea"/>
              <a:ea typeface="+mj-ea"/>
            </a:rPr>
            <a:t/>
          </a:r>
          <a:br>
            <a:rPr lang="en-US" altLang="zh-TW" sz="2800" b="1" kern="1200" dirty="0" smtClean="0">
              <a:latin typeface="+mj-ea"/>
              <a:ea typeface="+mj-ea"/>
            </a:rPr>
          </a:br>
          <a:r>
            <a:rPr lang="zh-TW" altLang="en-US" sz="2800" b="1" kern="1200" dirty="0" smtClean="0">
              <a:latin typeface="+mj-ea"/>
              <a:ea typeface="+mj-ea"/>
            </a:rPr>
            <a:t>第</a:t>
          </a:r>
          <a:r>
            <a:rPr lang="en-US" altLang="zh-TW" sz="2800" b="1" kern="1200" dirty="0" smtClean="0">
              <a:latin typeface="+mj-ea"/>
              <a:ea typeface="+mj-ea"/>
            </a:rPr>
            <a:t>5</a:t>
          </a:r>
          <a:r>
            <a:rPr lang="zh-TW" altLang="en-US" sz="2800" b="1" kern="1200" dirty="0" smtClean="0">
              <a:latin typeface="+mj-ea"/>
              <a:ea typeface="+mj-ea"/>
            </a:rPr>
            <a:t>條至第</a:t>
          </a:r>
          <a:r>
            <a:rPr lang="en-US" altLang="zh-TW" sz="2800" b="1" kern="1200" dirty="0" smtClean="0">
              <a:latin typeface="+mj-ea"/>
              <a:ea typeface="+mj-ea"/>
            </a:rPr>
            <a:t>30</a:t>
          </a:r>
          <a:r>
            <a:rPr lang="zh-TW" altLang="en-US" sz="2800" b="1" kern="1200" dirty="0" smtClean="0">
              <a:latin typeface="+mj-ea"/>
              <a:ea typeface="+mj-ea"/>
            </a:rPr>
            <a:t>條</a:t>
          </a:r>
          <a:r>
            <a:rPr lang="en-US" altLang="zh-TW" sz="2800" b="1" kern="1200" dirty="0" smtClean="0">
              <a:latin typeface="+mj-ea"/>
              <a:ea typeface="+mj-ea"/>
            </a:rPr>
            <a:t/>
          </a:r>
          <a:br>
            <a:rPr lang="en-US" altLang="zh-TW" sz="2800" b="1" kern="1200" dirty="0" smtClean="0">
              <a:latin typeface="+mj-ea"/>
              <a:ea typeface="+mj-ea"/>
            </a:rPr>
          </a:br>
          <a:r>
            <a:rPr lang="zh-TW" altLang="en-US" sz="2800" b="1" kern="1200" dirty="0" smtClean="0">
              <a:latin typeface="+mj-ea"/>
              <a:ea typeface="+mj-ea"/>
            </a:rPr>
            <a:t>各項權利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2415821" y="765760"/>
        <a:ext cx="2116054" cy="3019500"/>
      </dsp:txXfrm>
    </dsp:sp>
    <dsp:sp modelId="{ACBCE21F-C1FF-413C-BADB-8AD371F0013A}">
      <dsp:nvSpPr>
        <dsp:cNvPr id="0" name=""/>
        <dsp:cNvSpPr/>
      </dsp:nvSpPr>
      <dsp:spPr>
        <a:xfrm>
          <a:off x="4828123" y="45760"/>
          <a:ext cx="2116054" cy="720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多重身分</a:t>
          </a:r>
          <a:endParaRPr lang="zh-TW" altLang="en-US" sz="2500" kern="1200" dirty="0"/>
        </a:p>
      </dsp:txBody>
      <dsp:txXfrm>
        <a:off x="4828123" y="45760"/>
        <a:ext cx="2116054" cy="720000"/>
      </dsp:txXfrm>
    </dsp:sp>
    <dsp:sp modelId="{E45369A8-CF19-4B2D-8186-4D7171CD5DD1}">
      <dsp:nvSpPr>
        <dsp:cNvPr id="0" name=""/>
        <dsp:cNvSpPr/>
      </dsp:nvSpPr>
      <dsp:spPr>
        <a:xfrm>
          <a:off x="4828123" y="765760"/>
          <a:ext cx="2116054" cy="30195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5F249F"/>
              </a:solidFill>
              <a:latin typeface="+mj-ea"/>
              <a:ea typeface="+mj-ea"/>
            </a:rPr>
            <a:t>障礙女性</a:t>
          </a:r>
          <a:r>
            <a:rPr lang="en-US" altLang="zh-TW" sz="2800" b="1" kern="1200" dirty="0" smtClean="0">
              <a:solidFill>
                <a:srgbClr val="5F249F"/>
              </a:solidFill>
              <a:latin typeface="+mj-ea"/>
              <a:ea typeface="+mj-ea"/>
            </a:rPr>
            <a:t>CEDAW</a:t>
          </a:r>
          <a:endParaRPr lang="zh-TW" altLang="en-US" sz="2800" b="1" kern="1200" dirty="0">
            <a:solidFill>
              <a:srgbClr val="5F249F"/>
            </a:solidFill>
            <a:latin typeface="+mj-ea"/>
            <a:ea typeface="+mj-ea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5F249F"/>
              </a:solidFill>
              <a:latin typeface="+mj-ea"/>
              <a:ea typeface="+mj-ea"/>
            </a:rPr>
            <a:t>障礙兒童</a:t>
          </a:r>
          <a:r>
            <a:rPr lang="en-US" altLang="zh-TW" sz="2800" b="1" kern="1200" dirty="0" smtClean="0">
              <a:solidFill>
                <a:srgbClr val="5F249F"/>
              </a:solidFill>
              <a:latin typeface="+mj-ea"/>
              <a:ea typeface="+mj-ea"/>
            </a:rPr>
            <a:t>CRC</a:t>
          </a:r>
          <a:endParaRPr lang="zh-TW" altLang="en-US" sz="2800" b="1" kern="1200" dirty="0">
            <a:solidFill>
              <a:srgbClr val="5F249F"/>
            </a:solidFill>
            <a:latin typeface="+mj-ea"/>
            <a:ea typeface="+mj-ea"/>
          </a:endParaRPr>
        </a:p>
      </dsp:txBody>
      <dsp:txXfrm>
        <a:off x="4828123" y="765760"/>
        <a:ext cx="2116054" cy="3019500"/>
      </dsp:txXfrm>
    </dsp:sp>
    <dsp:sp modelId="{FB404FAF-4D87-4314-BEDA-2560765D7C78}">
      <dsp:nvSpPr>
        <dsp:cNvPr id="0" name=""/>
        <dsp:cNvSpPr/>
      </dsp:nvSpPr>
      <dsp:spPr>
        <a:xfrm>
          <a:off x="7240426" y="45760"/>
          <a:ext cx="2116054" cy="720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特殊議題</a:t>
          </a:r>
          <a:endParaRPr lang="zh-TW" altLang="en-US" sz="2500" kern="1200" dirty="0"/>
        </a:p>
      </dsp:txBody>
      <dsp:txXfrm>
        <a:off x="7240426" y="45760"/>
        <a:ext cx="2116054" cy="720000"/>
      </dsp:txXfrm>
    </dsp:sp>
    <dsp:sp modelId="{371661BA-F7BF-4D0F-95FD-4E6EE8E57097}">
      <dsp:nvSpPr>
        <dsp:cNvPr id="0" name=""/>
        <dsp:cNvSpPr/>
      </dsp:nvSpPr>
      <dsp:spPr>
        <a:xfrm>
          <a:off x="7240426" y="765760"/>
          <a:ext cx="2116054" cy="30195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800" b="0" kern="1200" dirty="0" smtClean="0">
              <a:solidFill>
                <a:srgbClr val="C00000"/>
              </a:solidFill>
            </a:rPr>
            <a:t>COVID-19</a:t>
          </a:r>
          <a:r>
            <a:rPr lang="zh-TW" altLang="en-US" sz="2800" b="0" kern="1200" dirty="0" smtClean="0">
              <a:solidFill>
                <a:srgbClr val="C00000"/>
              </a:solidFill>
            </a:rPr>
            <a:t>疫情對身心障礙者之衝擊</a:t>
          </a:r>
          <a:endParaRPr lang="zh-TW" sz="2800" b="0" kern="1200" dirty="0">
            <a:solidFill>
              <a:srgbClr val="C00000"/>
            </a:solidFill>
          </a:endParaRPr>
        </a:p>
      </dsp:txBody>
      <dsp:txXfrm>
        <a:off x="7240426" y="765760"/>
        <a:ext cx="2116054" cy="3019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837EC-EBC1-4AA9-B380-16CB409693C0}">
      <dsp:nvSpPr>
        <dsp:cNvPr id="0" name=""/>
        <dsp:cNvSpPr/>
      </dsp:nvSpPr>
      <dsp:spPr>
        <a:xfrm rot="5400000">
          <a:off x="5944025" y="-2439937"/>
          <a:ext cx="912286" cy="602368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800" b="1" kern="1200" dirty="0" smtClean="0">
              <a:solidFill>
                <a:srgbClr val="C00000"/>
              </a:solidFill>
            </a:rPr>
            <a:t>「身心障礙權利影響評估檢視表」</a:t>
          </a:r>
          <a:r>
            <a:rPr lang="zh-TW" altLang="en-US" sz="2800" b="1" kern="1200" dirty="0" smtClean="0">
              <a:solidFill>
                <a:schemeClr val="tx1"/>
              </a:solidFill>
            </a:rPr>
            <a:t>尚在試辦階段</a:t>
          </a:r>
          <a:endParaRPr lang="zh-TW" altLang="en-US" sz="2800" b="1" kern="1200" dirty="0">
            <a:solidFill>
              <a:schemeClr val="tx1"/>
            </a:solidFill>
          </a:endParaRPr>
        </a:p>
      </dsp:txBody>
      <dsp:txXfrm rot="-5400000">
        <a:off x="3388325" y="160297"/>
        <a:ext cx="5979153" cy="823218"/>
      </dsp:txXfrm>
    </dsp:sp>
    <dsp:sp modelId="{83A958CA-BB9C-4364-9ABE-09D22482DD73}">
      <dsp:nvSpPr>
        <dsp:cNvPr id="0" name=""/>
        <dsp:cNvSpPr/>
      </dsp:nvSpPr>
      <dsp:spPr>
        <a:xfrm>
          <a:off x="0" y="1727"/>
          <a:ext cx="3388324" cy="1140357"/>
        </a:xfrm>
        <a:prstGeom prst="roundRect">
          <a:avLst/>
        </a:prstGeom>
        <a:solidFill>
          <a:srgbClr val="545859"/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4200" kern="1200" dirty="0" smtClean="0"/>
            <a:t>影響評估</a:t>
          </a:r>
          <a:endParaRPr lang="zh-TW" altLang="en-US" sz="4200" kern="1200" dirty="0"/>
        </a:p>
      </dsp:txBody>
      <dsp:txXfrm>
        <a:off x="55668" y="57395"/>
        <a:ext cx="3276988" cy="1029021"/>
      </dsp:txXfrm>
    </dsp:sp>
    <dsp:sp modelId="{39DCA17A-2409-4C41-910B-99538AC01CCC}">
      <dsp:nvSpPr>
        <dsp:cNvPr id="0" name=""/>
        <dsp:cNvSpPr/>
      </dsp:nvSpPr>
      <dsp:spPr>
        <a:xfrm rot="5400000">
          <a:off x="5944025" y="-1242561"/>
          <a:ext cx="912286" cy="602368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800" b="1" kern="1200" dirty="0" smtClean="0"/>
            <a:t>由各部會自行認定，缺乏如同性別預算之明確定義。</a:t>
          </a:r>
          <a:endParaRPr lang="zh-TW" altLang="en-US" sz="2800" b="1" kern="1200" dirty="0"/>
        </a:p>
      </dsp:txBody>
      <dsp:txXfrm rot="-5400000">
        <a:off x="3388325" y="1357673"/>
        <a:ext cx="5979153" cy="823218"/>
      </dsp:txXfrm>
    </dsp:sp>
    <dsp:sp modelId="{B7EFF836-880B-4805-8083-7AFBEE7F7FBF}">
      <dsp:nvSpPr>
        <dsp:cNvPr id="0" name=""/>
        <dsp:cNvSpPr/>
      </dsp:nvSpPr>
      <dsp:spPr>
        <a:xfrm>
          <a:off x="0" y="1199103"/>
          <a:ext cx="3388324" cy="1140357"/>
        </a:xfrm>
        <a:prstGeom prst="roundRect">
          <a:avLst/>
        </a:prstGeom>
        <a:solidFill>
          <a:srgbClr val="545859"/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4200" kern="1200" dirty="0" smtClean="0"/>
            <a:t>預算編列</a:t>
          </a:r>
          <a:endParaRPr lang="zh-TW" altLang="en-US" sz="4200" kern="1200" dirty="0"/>
        </a:p>
      </dsp:txBody>
      <dsp:txXfrm>
        <a:off x="55668" y="1254771"/>
        <a:ext cx="3276988" cy="1029021"/>
      </dsp:txXfrm>
    </dsp:sp>
    <dsp:sp modelId="{59448A3E-755B-4D04-836C-81A26F521374}">
      <dsp:nvSpPr>
        <dsp:cNvPr id="0" name=""/>
        <dsp:cNvSpPr/>
      </dsp:nvSpPr>
      <dsp:spPr>
        <a:xfrm rot="5400000">
          <a:off x="5944025" y="-45185"/>
          <a:ext cx="912286" cy="602368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800" b="1" kern="1200" dirty="0" smtClean="0"/>
            <a:t>多數公務統計並未區分身心障礙者及障礙類別</a:t>
          </a:r>
          <a:endParaRPr lang="zh-TW" altLang="en-US" sz="2800" b="1" kern="1200" dirty="0"/>
        </a:p>
      </dsp:txBody>
      <dsp:txXfrm rot="-5400000">
        <a:off x="3388325" y="2555049"/>
        <a:ext cx="5979153" cy="823218"/>
      </dsp:txXfrm>
    </dsp:sp>
    <dsp:sp modelId="{0DE1892D-97E4-4C44-B10F-B33149838003}">
      <dsp:nvSpPr>
        <dsp:cNvPr id="0" name=""/>
        <dsp:cNvSpPr/>
      </dsp:nvSpPr>
      <dsp:spPr>
        <a:xfrm>
          <a:off x="0" y="2396479"/>
          <a:ext cx="3388324" cy="1140357"/>
        </a:xfrm>
        <a:prstGeom prst="roundRect">
          <a:avLst/>
        </a:prstGeom>
        <a:solidFill>
          <a:srgbClr val="545859"/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4200" kern="1200" dirty="0" smtClean="0"/>
            <a:t>統計資料</a:t>
          </a:r>
          <a:endParaRPr lang="zh-TW" altLang="en-US" sz="4200" kern="1200" dirty="0"/>
        </a:p>
      </dsp:txBody>
      <dsp:txXfrm>
        <a:off x="55668" y="2452147"/>
        <a:ext cx="3276988" cy="10290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75626-6A11-4B47-8AA8-1A7717D81248}">
      <dsp:nvSpPr>
        <dsp:cNvPr id="0" name=""/>
        <dsp:cNvSpPr/>
      </dsp:nvSpPr>
      <dsp:spPr>
        <a:xfrm>
          <a:off x="12816" y="0"/>
          <a:ext cx="2461802" cy="3665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2800" b="1" kern="1200" dirty="0" smtClean="0"/>
            <a:t>【</a:t>
          </a:r>
          <a:r>
            <a:rPr lang="zh-TW" altLang="en-US" sz="2800" b="1" kern="1200" dirty="0" smtClean="0"/>
            <a:t>鑑定作業</a:t>
          </a:r>
          <a:r>
            <a:rPr lang="en-US" altLang="zh-TW" sz="2800" b="1" kern="1200" dirty="0" smtClean="0"/>
            <a:t>】</a:t>
          </a:r>
          <a:r>
            <a:rPr lang="zh-TW" altLang="en-US" sz="2800" b="1" kern="1200" dirty="0" smtClean="0"/>
            <a:t>針對</a:t>
          </a:r>
          <a:r>
            <a:rPr lang="zh-TW" altLang="en-US" sz="2800" b="1" kern="1200" dirty="0" smtClean="0">
              <a:solidFill>
                <a:srgbClr val="C00000"/>
              </a:solidFill>
            </a:rPr>
            <a:t>身體功能及結構</a:t>
          </a:r>
          <a:r>
            <a:rPr lang="en-US" altLang="zh-TW" sz="2800" b="1" kern="1200" dirty="0" smtClean="0"/>
            <a:t>(</a:t>
          </a:r>
          <a:r>
            <a:rPr lang="en-US" altLang="zh-TW" sz="2800" b="1" kern="1200" dirty="0" err="1" smtClean="0"/>
            <a:t>bs</a:t>
          </a:r>
          <a:r>
            <a:rPr lang="zh-TW" altLang="en-US" sz="2800" b="1" kern="1200" dirty="0" smtClean="0"/>
            <a:t>碼</a:t>
          </a:r>
          <a:r>
            <a:rPr lang="en-US" altLang="zh-TW" sz="2800" b="1" kern="1200" dirty="0" smtClean="0"/>
            <a:t>)</a:t>
          </a:r>
          <a:r>
            <a:rPr lang="zh-TW" altLang="en-US" sz="2800" b="1" kern="1200" dirty="0" smtClean="0"/>
            <a:t>、</a:t>
          </a:r>
          <a:r>
            <a:rPr lang="zh-TW" altLang="en-US" sz="2800" b="1" kern="1200" dirty="0" smtClean="0">
              <a:solidFill>
                <a:srgbClr val="C00000"/>
              </a:solidFill>
            </a:rPr>
            <a:t>活動參與及環境因素</a:t>
          </a:r>
          <a:r>
            <a:rPr lang="en-US" altLang="zh-TW" sz="2800" b="1" kern="1200" dirty="0" smtClean="0"/>
            <a:t>(de</a:t>
          </a:r>
          <a:r>
            <a:rPr lang="zh-TW" altLang="en-US" sz="2800" b="1" kern="1200" dirty="0" smtClean="0"/>
            <a:t>碼</a:t>
          </a:r>
          <a:r>
            <a:rPr lang="en-US" altLang="zh-TW" sz="2800" b="1" kern="1200" dirty="0" smtClean="0"/>
            <a:t>)</a:t>
          </a:r>
          <a:r>
            <a:rPr lang="zh-TW" altLang="en-US" sz="2800" b="1" kern="1200" dirty="0" smtClean="0"/>
            <a:t>進行評估</a:t>
          </a:r>
          <a:endParaRPr lang="zh-TW" altLang="en-US" sz="2800" b="1" kern="1200" dirty="0"/>
        </a:p>
      </dsp:txBody>
      <dsp:txXfrm>
        <a:off x="84920" y="72104"/>
        <a:ext cx="2317594" cy="3521141"/>
      </dsp:txXfrm>
    </dsp:sp>
    <dsp:sp modelId="{5C4AC2E5-E587-4624-98A5-5247C991B92F}">
      <dsp:nvSpPr>
        <dsp:cNvPr id="0" name=""/>
        <dsp:cNvSpPr/>
      </dsp:nvSpPr>
      <dsp:spPr>
        <a:xfrm>
          <a:off x="2720799" y="1527410"/>
          <a:ext cx="521902" cy="61052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b="1" kern="1200"/>
        </a:p>
      </dsp:txBody>
      <dsp:txXfrm>
        <a:off x="2720799" y="1649515"/>
        <a:ext cx="365331" cy="366317"/>
      </dsp:txXfrm>
    </dsp:sp>
    <dsp:sp modelId="{C354C378-232A-42E6-BE21-3A4DD53F75CB}">
      <dsp:nvSpPr>
        <dsp:cNvPr id="0" name=""/>
        <dsp:cNvSpPr/>
      </dsp:nvSpPr>
      <dsp:spPr>
        <a:xfrm>
          <a:off x="3459340" y="0"/>
          <a:ext cx="2461802" cy="3665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/>
            <a:t>【</a:t>
          </a:r>
          <a:r>
            <a:rPr lang="zh-TW" altLang="en-US" sz="2800" b="1" kern="1200" dirty="0" smtClean="0"/>
            <a:t>資格認定與等級判定</a:t>
          </a:r>
          <a:r>
            <a:rPr lang="en-US" altLang="zh-TW" sz="2800" b="1" kern="1200" dirty="0" smtClean="0"/>
            <a:t>】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C00000"/>
              </a:solidFill>
            </a:rPr>
            <a:t>僅採用</a:t>
          </a:r>
          <a:r>
            <a:rPr lang="en-US" altLang="zh-TW" sz="2800" b="1" kern="1200" dirty="0" err="1" smtClean="0">
              <a:solidFill>
                <a:srgbClr val="C00000"/>
              </a:solidFill>
            </a:rPr>
            <a:t>bs</a:t>
          </a:r>
          <a:r>
            <a:rPr lang="zh-TW" altLang="en-US" sz="2800" b="1" kern="1200" dirty="0" smtClean="0">
              <a:solidFill>
                <a:srgbClr val="C00000"/>
              </a:solidFill>
            </a:rPr>
            <a:t>碼</a:t>
          </a:r>
          <a:r>
            <a:rPr lang="en-US" altLang="zh-TW" sz="2800" b="1" kern="1200" dirty="0" smtClean="0">
              <a:solidFill>
                <a:srgbClr val="C00000"/>
              </a:solidFill>
            </a:rPr>
            <a:t/>
          </a:r>
          <a:br>
            <a:rPr lang="en-US" altLang="zh-TW" sz="2800" b="1" kern="1200" dirty="0" smtClean="0">
              <a:solidFill>
                <a:srgbClr val="C00000"/>
              </a:solidFill>
            </a:rPr>
          </a:br>
          <a:r>
            <a:rPr lang="zh-TW" altLang="en-US" sz="2800" b="1" kern="1200" dirty="0" smtClean="0">
              <a:solidFill>
                <a:srgbClr val="C00000"/>
              </a:solidFill>
            </a:rPr>
            <a:t>未納入</a:t>
          </a:r>
          <a:r>
            <a:rPr lang="en-US" altLang="zh-TW" sz="2800" b="1" kern="1200" dirty="0" smtClean="0">
              <a:solidFill>
                <a:srgbClr val="C00000"/>
              </a:solidFill>
            </a:rPr>
            <a:t>de</a:t>
          </a:r>
          <a:r>
            <a:rPr lang="zh-TW" altLang="en-US" sz="2800" b="1" kern="1200" dirty="0" smtClean="0">
              <a:solidFill>
                <a:srgbClr val="C00000"/>
              </a:solidFill>
            </a:rPr>
            <a:t>碼</a:t>
          </a:r>
          <a:endParaRPr lang="zh-TW" altLang="en-US" sz="2800" b="1" kern="1200" dirty="0">
            <a:solidFill>
              <a:srgbClr val="C00000"/>
            </a:solidFill>
          </a:endParaRPr>
        </a:p>
      </dsp:txBody>
      <dsp:txXfrm>
        <a:off x="3531444" y="72104"/>
        <a:ext cx="2317594" cy="3521141"/>
      </dsp:txXfrm>
    </dsp:sp>
    <dsp:sp modelId="{1B4E2667-710F-4584-BA6F-A45F6F6E778E}">
      <dsp:nvSpPr>
        <dsp:cNvPr id="0" name=""/>
        <dsp:cNvSpPr/>
      </dsp:nvSpPr>
      <dsp:spPr>
        <a:xfrm>
          <a:off x="6167322" y="1527410"/>
          <a:ext cx="521902" cy="61052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b="1" kern="1200"/>
        </a:p>
      </dsp:txBody>
      <dsp:txXfrm>
        <a:off x="6167322" y="1649515"/>
        <a:ext cx="365331" cy="366317"/>
      </dsp:txXfrm>
    </dsp:sp>
    <dsp:sp modelId="{32755FF1-7DCF-49A3-842F-1916AD0A2A3D}">
      <dsp:nvSpPr>
        <dsp:cNvPr id="0" name=""/>
        <dsp:cNvSpPr/>
      </dsp:nvSpPr>
      <dsp:spPr>
        <a:xfrm>
          <a:off x="6905863" y="0"/>
          <a:ext cx="2461802" cy="3665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C00000"/>
              </a:solidFill>
            </a:rPr>
            <a:t>因資格或等級限制，影響現金補助與福利服務取得，不符人權模式。</a:t>
          </a:r>
          <a:endParaRPr lang="zh-TW" altLang="en-US" sz="2800" b="1" kern="1200" dirty="0">
            <a:solidFill>
              <a:srgbClr val="C00000"/>
            </a:solidFill>
          </a:endParaRPr>
        </a:p>
      </dsp:txBody>
      <dsp:txXfrm>
        <a:off x="6977967" y="72104"/>
        <a:ext cx="2317594" cy="35211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A2DF-D510-45CB-BAE7-427F31CF0090}">
      <dsp:nvSpPr>
        <dsp:cNvPr id="0" name=""/>
        <dsp:cNvSpPr/>
      </dsp:nvSpPr>
      <dsp:spPr>
        <a:xfrm>
          <a:off x="4584" y="106435"/>
          <a:ext cx="2344799" cy="1190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/>
            <a:t>肢體障礙、視覺障礙</a:t>
          </a:r>
          <a:endParaRPr lang="zh-TW" altLang="en-US" sz="2600" b="1" kern="1200" dirty="0"/>
        </a:p>
      </dsp:txBody>
      <dsp:txXfrm>
        <a:off x="4584" y="106435"/>
        <a:ext cx="2344799" cy="1190475"/>
      </dsp:txXfrm>
    </dsp:sp>
    <dsp:sp modelId="{D5A92FCF-719C-4E04-A541-3201FF0C0D69}">
      <dsp:nvSpPr>
        <dsp:cNvPr id="0" name=""/>
        <dsp:cNvSpPr/>
      </dsp:nvSpPr>
      <dsp:spPr>
        <a:xfrm>
          <a:off x="2349383" y="87834"/>
          <a:ext cx="468959" cy="1227677"/>
        </a:xfrm>
        <a:prstGeom prst="leftBrace">
          <a:avLst>
            <a:gd name="adj1" fmla="val 35000"/>
            <a:gd name="adj2" fmla="val 50000"/>
          </a:avLst>
        </a:prstGeom>
        <a:noFill/>
        <a:ln w="2222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5CD50-60AD-4A3A-85AF-04A0E56B3038}">
      <dsp:nvSpPr>
        <dsp:cNvPr id="0" name=""/>
        <dsp:cNvSpPr/>
      </dsp:nvSpPr>
      <dsp:spPr>
        <a:xfrm>
          <a:off x="3005927" y="87834"/>
          <a:ext cx="6377853" cy="122767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以安全為由限制輔具使用，活動範圍嚴重受限，在牢房內甚至僅能爬行。</a:t>
          </a:r>
          <a:endParaRPr lang="zh-TW" altLang="en-US" sz="2600" kern="1200" dirty="0"/>
        </a:p>
      </dsp:txBody>
      <dsp:txXfrm>
        <a:off x="3005927" y="87834"/>
        <a:ext cx="6377853" cy="1227677"/>
      </dsp:txXfrm>
    </dsp:sp>
    <dsp:sp modelId="{5ECF2190-32C9-4F51-B526-EB6763D13F1B}">
      <dsp:nvSpPr>
        <dsp:cNvPr id="0" name=""/>
        <dsp:cNvSpPr/>
      </dsp:nvSpPr>
      <dsp:spPr>
        <a:xfrm>
          <a:off x="4584" y="1697681"/>
          <a:ext cx="2344799" cy="65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/>
            <a:t>聽、語障礙</a:t>
          </a:r>
          <a:endParaRPr lang="zh-TW" altLang="en-US" sz="2600" b="1" kern="1200" dirty="0"/>
        </a:p>
      </dsp:txBody>
      <dsp:txXfrm>
        <a:off x="4584" y="1697681"/>
        <a:ext cx="2344799" cy="659587"/>
      </dsp:txXfrm>
    </dsp:sp>
    <dsp:sp modelId="{F9A9591A-2DC4-4528-94F6-089B1ED1EE43}">
      <dsp:nvSpPr>
        <dsp:cNvPr id="0" name=""/>
        <dsp:cNvSpPr/>
      </dsp:nvSpPr>
      <dsp:spPr>
        <a:xfrm>
          <a:off x="2349383" y="1409112"/>
          <a:ext cx="468959" cy="1236726"/>
        </a:xfrm>
        <a:prstGeom prst="leftBrace">
          <a:avLst>
            <a:gd name="adj1" fmla="val 35000"/>
            <a:gd name="adj2" fmla="val 50000"/>
          </a:avLst>
        </a:prstGeom>
        <a:noFill/>
        <a:ln w="2222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81A9F-B158-499E-ACE2-156266B58154}">
      <dsp:nvSpPr>
        <dsp:cNvPr id="0" name=""/>
        <dsp:cNvSpPr/>
      </dsp:nvSpPr>
      <dsp:spPr>
        <a:xfrm>
          <a:off x="3005927" y="1409112"/>
          <a:ext cx="6377853" cy="12367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未提供溝通協助，因無法使用電話而難以與外界聯繫。</a:t>
          </a:r>
          <a:endParaRPr lang="zh-TW" altLang="en-US" sz="2600" kern="1200" dirty="0"/>
        </a:p>
      </dsp:txBody>
      <dsp:txXfrm>
        <a:off x="3005927" y="1409112"/>
        <a:ext cx="6377853" cy="1236726"/>
      </dsp:txXfrm>
    </dsp:sp>
    <dsp:sp modelId="{B3F9B22C-A661-4711-B24A-ED1D3843103F}">
      <dsp:nvSpPr>
        <dsp:cNvPr id="0" name=""/>
        <dsp:cNvSpPr/>
      </dsp:nvSpPr>
      <dsp:spPr>
        <a:xfrm>
          <a:off x="4584" y="3028008"/>
          <a:ext cx="2344799" cy="65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/>
            <a:t>精神障礙</a:t>
          </a:r>
          <a:endParaRPr lang="zh-TW" altLang="en-US" sz="2600" b="1" kern="1200" dirty="0"/>
        </a:p>
      </dsp:txBody>
      <dsp:txXfrm>
        <a:off x="4584" y="3028008"/>
        <a:ext cx="2344799" cy="659587"/>
      </dsp:txXfrm>
    </dsp:sp>
    <dsp:sp modelId="{FAD455FD-E03C-4D5A-8C27-1708DA4EFA79}">
      <dsp:nvSpPr>
        <dsp:cNvPr id="0" name=""/>
        <dsp:cNvSpPr/>
      </dsp:nvSpPr>
      <dsp:spPr>
        <a:xfrm>
          <a:off x="2349383" y="2739438"/>
          <a:ext cx="468959" cy="1236726"/>
        </a:xfrm>
        <a:prstGeom prst="leftBrace">
          <a:avLst>
            <a:gd name="adj1" fmla="val 35000"/>
            <a:gd name="adj2" fmla="val 50000"/>
          </a:avLst>
        </a:prstGeom>
        <a:noFill/>
        <a:ln w="2222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F72E8-6075-4831-8C75-A731E812717C}">
      <dsp:nvSpPr>
        <dsp:cNvPr id="0" name=""/>
        <dsp:cNvSpPr/>
      </dsp:nvSpPr>
      <dsp:spPr>
        <a:xfrm>
          <a:off x="3005927" y="2739438"/>
          <a:ext cx="6377853" cy="12367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600" kern="1200" dirty="0" smtClean="0"/>
            <a:t>醫療資源不足導致身心狀態惡化，甚至被誤認為違抗規範而予以單獨監禁。</a:t>
          </a:r>
          <a:endParaRPr lang="zh-TW" altLang="en-US" sz="2600" kern="1200" dirty="0"/>
        </a:p>
      </dsp:txBody>
      <dsp:txXfrm>
        <a:off x="3005927" y="2739438"/>
        <a:ext cx="6377853" cy="1236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+Icon">
  <dgm:title val="垂直括弧清單"/>
  <dgm:desc val="用來顯示分成群組的資訊方塊。適用在 [階層 2] 有大量文字的情況。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130" cy="34068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8888" y="0"/>
            <a:ext cx="4308130" cy="34068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EF5AC53-57F0-4559-BCF2-BE83FDF95F3C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65425"/>
            <a:ext cx="4308130" cy="34068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8888" y="6465425"/>
            <a:ext cx="4308130" cy="34068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58ACDB72-E95F-457B-815B-AE9CBC3520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990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3" y="0"/>
            <a:ext cx="4307047" cy="340360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DF3B7A42-B39C-4FE3-9420-D2691A4AC20C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700338" y="509588"/>
            <a:ext cx="4538662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5" y="3233421"/>
            <a:ext cx="7951470" cy="3063240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3" y="6465659"/>
            <a:ext cx="4307047" cy="340360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B251AD6C-EA96-4B6B-A016-5C97D1CAD8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881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07" algn="l" defTabSz="7132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14" algn="l" defTabSz="7132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21" algn="l" defTabSz="7132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28" algn="l" defTabSz="7132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36" algn="l" defTabSz="7132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42" algn="l" defTabSz="7132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250" algn="l" defTabSz="7132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857" algn="l" defTabSz="7132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700338" y="509588"/>
            <a:ext cx="4538662" cy="25542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1AD6C-EA96-4B6B-A016-5C97D1CAD89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171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700338" y="509588"/>
            <a:ext cx="4538662" cy="25542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1AD6C-EA96-4B6B-A016-5C97D1CAD89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94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700338" y="509588"/>
            <a:ext cx="4538662" cy="25542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1AD6C-EA96-4B6B-A016-5C97D1CAD89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94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700338" y="509588"/>
            <a:ext cx="4538662" cy="25542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1AD6C-EA96-4B6B-A016-5C97D1CAD89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94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700338" y="509588"/>
            <a:ext cx="4538662" cy="25542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1AD6C-EA96-4B6B-A016-5C97D1CAD897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17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2112" y="2571471"/>
            <a:ext cx="9385722" cy="275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326" y="850359"/>
            <a:ext cx="9161291" cy="1229178"/>
          </a:xfrm>
          <a:effectLst/>
        </p:spPr>
        <p:txBody>
          <a:bodyPr anchor="b">
            <a:normAutofit/>
          </a:bodyPr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29" y="2079538"/>
            <a:ext cx="9161288" cy="491934"/>
          </a:xfrm>
        </p:spPr>
        <p:txBody>
          <a:bodyPr anchor="t">
            <a:normAutofit/>
          </a:bodyPr>
          <a:lstStyle>
            <a:lvl1pPr marL="0" indent="0" algn="l">
              <a:buNone/>
              <a:defRPr sz="1333" cap="all">
                <a:solidFill>
                  <a:schemeClr val="accent2"/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38292" y="4963448"/>
            <a:ext cx="2370667" cy="30427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4327" y="4959843"/>
            <a:ext cx="5764342" cy="30427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8584" y="4963448"/>
            <a:ext cx="847033" cy="30427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047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66905" y="512006"/>
            <a:ext cx="9424448" cy="99108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4327" y="585130"/>
            <a:ext cx="9191347" cy="8448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715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366001" y="499771"/>
            <a:ext cx="2422348" cy="4847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1" y="563105"/>
            <a:ext cx="1670137" cy="4319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5769" y="563105"/>
            <a:ext cx="6580233" cy="4319228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94728" y="4963448"/>
            <a:ext cx="1106784" cy="30427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769" y="4959843"/>
            <a:ext cx="6580233" cy="3042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5513" y="4963448"/>
            <a:ext cx="970163" cy="30427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326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66905" y="512006"/>
            <a:ext cx="9424448" cy="99108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27" y="585130"/>
            <a:ext cx="9191347" cy="8448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327" y="1817080"/>
            <a:ext cx="9191346" cy="306525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8583" y="4963448"/>
            <a:ext cx="877090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382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73181" y="4284979"/>
            <a:ext cx="9409050" cy="10490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28" y="2536592"/>
            <a:ext cx="9191346" cy="1247923"/>
          </a:xfrm>
        </p:spPr>
        <p:txBody>
          <a:bodyPr anchor="b">
            <a:normAutofit/>
          </a:bodyPr>
          <a:lstStyle>
            <a:lvl1pPr algn="l">
              <a:defRPr sz="30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27" y="3784514"/>
            <a:ext cx="9191346" cy="500463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accent2"/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3333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71652" y="505462"/>
            <a:ext cx="9416697" cy="10490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27" y="608048"/>
            <a:ext cx="9191347" cy="82361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328" y="1856670"/>
            <a:ext cx="4518658" cy="3027539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014" y="1856670"/>
            <a:ext cx="4518660" cy="3027539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5049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71652" y="505462"/>
            <a:ext cx="9416697" cy="10490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84327" y="608048"/>
            <a:ext cx="9191347" cy="82361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350" y="1875744"/>
            <a:ext cx="4239229" cy="446671"/>
          </a:xfrm>
        </p:spPr>
        <p:txBody>
          <a:bodyPr anchor="b">
            <a:noAutofit/>
          </a:bodyPr>
          <a:lstStyle>
            <a:lvl1pPr marL="0" indent="0">
              <a:buNone/>
              <a:defRPr sz="1833" b="0">
                <a:solidFill>
                  <a:schemeClr val="accent2"/>
                </a:soli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328" y="2438377"/>
            <a:ext cx="4494250" cy="244583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6446" y="1875744"/>
            <a:ext cx="4239228" cy="461144"/>
          </a:xfrm>
        </p:spPr>
        <p:txBody>
          <a:bodyPr anchor="b">
            <a:noAutofit/>
          </a:bodyPr>
          <a:lstStyle>
            <a:lvl1pPr marL="0" indent="0">
              <a:buNone/>
              <a:defRPr sz="1833" b="0">
                <a:solidFill>
                  <a:schemeClr val="accent2"/>
                </a:soli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424" y="2438377"/>
            <a:ext cx="4494250" cy="244583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402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67236" y="505462"/>
            <a:ext cx="9416697" cy="10490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9912" y="608048"/>
            <a:ext cx="9191347" cy="82361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3198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290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73181" y="4284977"/>
            <a:ext cx="9415167" cy="106225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27" y="4385247"/>
            <a:ext cx="4091204" cy="574595"/>
          </a:xfrm>
        </p:spPr>
        <p:txBody>
          <a:bodyPr anchor="ctr"/>
          <a:lstStyle>
            <a:lvl1pPr algn="l">
              <a:defRPr sz="1667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0" y="501000"/>
            <a:ext cx="9410700" cy="3504000"/>
          </a:xfrm>
        </p:spPr>
        <p:txBody>
          <a:bodyPr anchor="ctr">
            <a:normAutofit/>
          </a:bodyPr>
          <a:lstStyle>
            <a:lvl1pPr>
              <a:defRPr sz="1667">
                <a:solidFill>
                  <a:schemeClr val="tx2"/>
                </a:solidFill>
              </a:defRPr>
            </a:lvl1pPr>
            <a:lvl2pPr>
              <a:defRPr sz="1500">
                <a:solidFill>
                  <a:schemeClr val="tx2"/>
                </a:solidFill>
              </a:defRPr>
            </a:lvl2pPr>
            <a:lvl3pPr>
              <a:defRPr sz="1333">
                <a:solidFill>
                  <a:schemeClr val="tx2"/>
                </a:solidFill>
              </a:defRPr>
            </a:lvl3pPr>
            <a:lvl4pPr>
              <a:defRPr sz="1167">
                <a:solidFill>
                  <a:schemeClr val="tx2"/>
                </a:solidFill>
              </a:defRPr>
            </a:lvl4pPr>
            <a:lvl5pPr>
              <a:defRPr sz="1167">
                <a:solidFill>
                  <a:schemeClr val="tx2"/>
                </a:solidFill>
              </a:defRPr>
            </a:lvl5pPr>
            <a:lvl6pPr>
              <a:defRPr sz="1167">
                <a:solidFill>
                  <a:schemeClr val="tx2"/>
                </a:solidFill>
              </a:defRPr>
            </a:lvl6pPr>
            <a:lvl7pPr>
              <a:defRPr sz="1167">
                <a:solidFill>
                  <a:schemeClr val="tx2"/>
                </a:solidFill>
              </a:defRPr>
            </a:lvl7pPr>
            <a:lvl8pPr>
              <a:defRPr sz="1167">
                <a:solidFill>
                  <a:schemeClr val="tx2"/>
                </a:solidFill>
              </a:defRPr>
            </a:lvl8pPr>
            <a:lvl9pPr>
              <a:defRPr sz="1167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4020" y="4385247"/>
            <a:ext cx="4891656" cy="574596"/>
          </a:xfrm>
        </p:spPr>
        <p:txBody>
          <a:bodyPr anchor="ctr">
            <a:normAutofit/>
          </a:bodyPr>
          <a:lstStyle>
            <a:lvl1pPr marL="0" indent="0" algn="r">
              <a:buNone/>
              <a:defRPr sz="917">
                <a:solidFill>
                  <a:schemeClr val="bg1"/>
                </a:solidFill>
              </a:defRPr>
            </a:lvl1pPr>
            <a:lvl2pPr marL="380985" indent="0">
              <a:buNone/>
              <a:defRPr sz="917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0767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27" y="3911157"/>
            <a:ext cx="9191347" cy="472282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181" y="499771"/>
            <a:ext cx="9409049" cy="2964377"/>
          </a:xfrm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380985" indent="0">
              <a:buNone/>
              <a:defRPr sz="1333"/>
            </a:lvl2pPr>
            <a:lvl3pPr marL="761970" indent="0">
              <a:buNone/>
              <a:defRPr sz="1333"/>
            </a:lvl3pPr>
            <a:lvl4pPr marL="1142954" indent="0">
              <a:buNone/>
              <a:defRPr sz="1333"/>
            </a:lvl4pPr>
            <a:lvl5pPr marL="1523939" indent="0">
              <a:buNone/>
              <a:defRPr sz="1333"/>
            </a:lvl5pPr>
            <a:lvl6pPr marL="1904924" indent="0">
              <a:buNone/>
              <a:defRPr sz="1333"/>
            </a:lvl6pPr>
            <a:lvl7pPr marL="2285909" indent="0">
              <a:buNone/>
              <a:defRPr sz="1333"/>
            </a:lvl7pPr>
            <a:lvl8pPr marL="2666893" indent="0">
              <a:buNone/>
              <a:defRPr sz="1333"/>
            </a:lvl8pPr>
            <a:lvl9pPr marL="3047878" indent="0">
              <a:buNone/>
              <a:defRPr sz="133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27" y="4383439"/>
            <a:ext cx="9191348" cy="498893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852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327" y="587603"/>
            <a:ext cx="9191347" cy="991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27" y="1946669"/>
            <a:ext cx="9191347" cy="2935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8293" y="4963448"/>
            <a:ext cx="237066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2"/>
                </a:solidFill>
              </a:defRPr>
            </a:lvl1pPr>
          </a:lstStyle>
          <a:p>
            <a:fld id="{FA9BEEBE-0201-4B9A-A59C-C3655FEABDAE}" type="datetime1">
              <a:rPr lang="en-US" altLang="zh-TW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327" y="4959843"/>
            <a:ext cx="576434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98583" y="4963448"/>
            <a:ext cx="87709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2112" y="381000"/>
            <a:ext cx="3086100" cy="7916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701789" y="378036"/>
            <a:ext cx="3086100" cy="8212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534858" y="381000"/>
            <a:ext cx="30861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986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380985" rtl="0" eaLnBrk="1" latinLnBrk="0" hangingPunct="1">
        <a:spcBef>
          <a:spcPct val="0"/>
        </a:spcBef>
        <a:buNone/>
        <a:defRPr sz="2333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4990" indent="-254990" algn="l" defTabSz="380985" rtl="0" eaLnBrk="1" latinLnBrk="0" hangingPunct="1">
        <a:spcBef>
          <a:spcPct val="20000"/>
        </a:spcBef>
        <a:spcAft>
          <a:spcPts val="5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2"/>
          </a:solidFill>
          <a:latin typeface="+mn-lt"/>
          <a:ea typeface="+mn-ea"/>
          <a:cs typeface="+mn-cs"/>
        </a:defRPr>
      </a:lvl1pPr>
      <a:lvl2pPr marL="524979" indent="-254990" algn="l" defTabSz="380985" rtl="0" eaLnBrk="1" latinLnBrk="0" hangingPunct="1">
        <a:spcBef>
          <a:spcPct val="20000"/>
        </a:spcBef>
        <a:spcAft>
          <a:spcPts val="5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33" kern="1200">
          <a:solidFill>
            <a:schemeClr val="tx2"/>
          </a:solidFill>
          <a:latin typeface="+mn-lt"/>
          <a:ea typeface="+mn-ea"/>
          <a:cs typeface="+mn-cs"/>
        </a:defRPr>
      </a:lvl2pPr>
      <a:lvl3pPr marL="749970" indent="-224991" algn="l" defTabSz="380985" rtl="0" eaLnBrk="1" latinLnBrk="0" hangingPunct="1">
        <a:spcBef>
          <a:spcPct val="20000"/>
        </a:spcBef>
        <a:spcAft>
          <a:spcPts val="5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167" kern="1200">
          <a:solidFill>
            <a:schemeClr val="tx2"/>
          </a:solidFill>
          <a:latin typeface="+mn-lt"/>
          <a:ea typeface="+mn-ea"/>
          <a:cs typeface="+mn-cs"/>
        </a:defRPr>
      </a:lvl3pPr>
      <a:lvl4pPr marL="1034959" indent="-194992" algn="l" defTabSz="380985" rtl="0" eaLnBrk="1" latinLnBrk="0" hangingPunct="1">
        <a:spcBef>
          <a:spcPct val="20000"/>
        </a:spcBef>
        <a:spcAft>
          <a:spcPts val="5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00" kern="1200">
          <a:solidFill>
            <a:schemeClr val="tx2"/>
          </a:solidFill>
          <a:latin typeface="+mn-lt"/>
          <a:ea typeface="+mn-ea"/>
          <a:cs typeface="+mn-cs"/>
        </a:defRPr>
      </a:lvl4pPr>
      <a:lvl5pPr marL="1334947" indent="-194992" algn="l" defTabSz="380985" rtl="0" eaLnBrk="1" latinLnBrk="0" hangingPunct="1">
        <a:spcBef>
          <a:spcPct val="20000"/>
        </a:spcBef>
        <a:spcAft>
          <a:spcPts val="5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00" kern="1200">
          <a:solidFill>
            <a:schemeClr val="tx2"/>
          </a:solidFill>
          <a:latin typeface="+mn-lt"/>
          <a:ea typeface="+mn-ea"/>
          <a:cs typeface="+mn-cs"/>
        </a:defRPr>
      </a:lvl5pPr>
      <a:lvl6pPr marL="1583270" indent="-190492" algn="l" defTabSz="380985" rtl="0" eaLnBrk="1" latinLnBrk="0" hangingPunct="1">
        <a:spcBef>
          <a:spcPct val="20000"/>
        </a:spcBef>
        <a:spcAft>
          <a:spcPts val="5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00" kern="1200">
          <a:solidFill>
            <a:schemeClr val="tx2"/>
          </a:solidFill>
          <a:latin typeface="+mn-lt"/>
          <a:ea typeface="+mn-ea"/>
          <a:cs typeface="+mn-cs"/>
        </a:defRPr>
      </a:lvl6pPr>
      <a:lvl7pPr marL="1833260" indent="-190492" algn="l" defTabSz="380985" rtl="0" eaLnBrk="1" latinLnBrk="0" hangingPunct="1">
        <a:spcBef>
          <a:spcPct val="20000"/>
        </a:spcBef>
        <a:spcAft>
          <a:spcPts val="5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00" kern="1200">
          <a:solidFill>
            <a:schemeClr val="tx2"/>
          </a:solidFill>
          <a:latin typeface="+mn-lt"/>
          <a:ea typeface="+mn-ea"/>
          <a:cs typeface="+mn-cs"/>
        </a:defRPr>
      </a:lvl7pPr>
      <a:lvl8pPr marL="2083250" indent="-190492" algn="l" defTabSz="380985" rtl="0" eaLnBrk="1" latinLnBrk="0" hangingPunct="1">
        <a:spcBef>
          <a:spcPct val="20000"/>
        </a:spcBef>
        <a:spcAft>
          <a:spcPts val="5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00" kern="1200">
          <a:solidFill>
            <a:schemeClr val="tx2"/>
          </a:solidFill>
          <a:latin typeface="+mn-lt"/>
          <a:ea typeface="+mn-ea"/>
          <a:cs typeface="+mn-cs"/>
        </a:defRPr>
      </a:lvl8pPr>
      <a:lvl9pPr marL="2333240" indent="-190492" algn="l" defTabSz="380985" rtl="0" eaLnBrk="1" latinLnBrk="0" hangingPunct="1">
        <a:spcBef>
          <a:spcPct val="20000"/>
        </a:spcBef>
        <a:spcAft>
          <a:spcPts val="5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>
            <a:spLocks noGrp="1"/>
          </p:cNvSpPr>
          <p:nvPr>
            <p:ph type="subTitle" idx="1"/>
          </p:nvPr>
        </p:nvSpPr>
        <p:spPr>
          <a:xfrm>
            <a:off x="850905" y="2571755"/>
            <a:ext cx="8429625" cy="2752725"/>
          </a:xfrm>
          <a:solidFill>
            <a:srgbClr val="5F249F"/>
          </a:solidFill>
          <a:ln>
            <a:solidFill>
              <a:srgbClr val="A6A9AA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altLang="zh-TW" sz="5400" dirty="0">
                <a:solidFill>
                  <a:schemeClr val="bg1"/>
                </a:solidFill>
                <a:latin typeface="+mj-ea"/>
                <a:ea typeface="+mj-ea"/>
              </a:rPr>
              <a:t>CRPD</a:t>
            </a:r>
            <a:r>
              <a:rPr lang="zh-TW" altLang="en-US" sz="5400" dirty="0">
                <a:solidFill>
                  <a:schemeClr val="bg1"/>
                </a:solidFill>
                <a:latin typeface="+mj-ea"/>
                <a:ea typeface="+mj-ea"/>
              </a:rPr>
              <a:t> 第 </a:t>
            </a:r>
            <a:r>
              <a:rPr lang="en-US" altLang="zh-TW" sz="5400" dirty="0">
                <a:solidFill>
                  <a:schemeClr val="bg1"/>
                </a:solidFill>
                <a:latin typeface="+mj-ea"/>
                <a:ea typeface="+mj-ea"/>
              </a:rPr>
              <a:t>2</a:t>
            </a:r>
            <a:r>
              <a:rPr lang="zh-TW" altLang="en-US" sz="5400" dirty="0">
                <a:solidFill>
                  <a:schemeClr val="bg1"/>
                </a:solidFill>
                <a:latin typeface="+mj-ea"/>
                <a:ea typeface="+mj-ea"/>
              </a:rPr>
              <a:t> 次國家報告</a:t>
            </a:r>
            <a:r>
              <a:rPr lang="en-US" altLang="zh-TW" sz="5400" dirty="0">
                <a:solidFill>
                  <a:schemeClr val="bg1"/>
                </a:solidFill>
                <a:latin typeface="+mj-ea"/>
                <a:ea typeface="+mj-ea"/>
              </a:rPr>
              <a:t/>
            </a:r>
            <a:br>
              <a:rPr lang="en-US" altLang="zh-TW" sz="5400" dirty="0">
                <a:solidFill>
                  <a:schemeClr val="bg1"/>
                </a:solidFill>
                <a:latin typeface="+mj-ea"/>
                <a:ea typeface="+mj-ea"/>
              </a:rPr>
            </a:br>
            <a:r>
              <a:rPr lang="zh-TW" altLang="en-US" sz="5400" dirty="0">
                <a:solidFill>
                  <a:schemeClr val="bg1"/>
                </a:solidFill>
                <a:latin typeface="+mj-ea"/>
                <a:ea typeface="+mj-ea"/>
              </a:rPr>
              <a:t>獨立評估意見</a:t>
            </a:r>
            <a:endParaRPr lang="zh-TW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213" y="268131"/>
            <a:ext cx="4860000" cy="2266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373" y="466455"/>
            <a:ext cx="9404130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26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～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31)</a:t>
            </a:r>
            <a:endParaRPr lang="en-US" altLang="zh-TW" sz="4000" b="1" dirty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身心障礙女性處境</a:t>
            </a:r>
          </a:p>
        </p:txBody>
      </p:sp>
      <p:sp>
        <p:nvSpPr>
          <p:cNvPr id="5" name="矩形 4"/>
          <p:cNvSpPr/>
          <p:nvPr/>
        </p:nvSpPr>
        <p:spPr>
          <a:xfrm>
            <a:off x="378373" y="1603364"/>
            <a:ext cx="9404130" cy="16059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j-ea"/>
                <a:ea typeface="+mj-ea"/>
              </a:rPr>
              <a:t>26.</a:t>
            </a:r>
            <a:r>
              <a:rPr lang="zh-TW" altLang="en-US" sz="2800" b="1" dirty="0">
                <a:latin typeface="+mj-ea"/>
                <a:ea typeface="+mj-ea"/>
              </a:rPr>
              <a:t> 身心障礙女性為家庭暴力高危險群</a:t>
            </a:r>
            <a:r>
              <a:rPr lang="en-US" altLang="zh-TW" sz="2800" b="1" dirty="0">
                <a:latin typeface="+mj-ea"/>
                <a:ea typeface="+mj-ea"/>
              </a:rPr>
              <a:t>(</a:t>
            </a:r>
            <a:r>
              <a:rPr lang="zh-TW" altLang="en-US" sz="2800" b="1" dirty="0">
                <a:latin typeface="+mj-ea"/>
                <a:ea typeface="+mj-ea"/>
              </a:rPr>
              <a:t>點次</a:t>
            </a:r>
            <a:r>
              <a:rPr lang="en-US" altLang="zh-TW" sz="2800" b="1" dirty="0">
                <a:latin typeface="+mj-ea"/>
                <a:ea typeface="+mj-ea"/>
              </a:rPr>
              <a:t>11</a:t>
            </a:r>
            <a:r>
              <a:rPr lang="zh-TW" altLang="en-US" sz="2800" b="1" dirty="0">
                <a:latin typeface="+mj-ea"/>
                <a:ea typeface="+mj-ea"/>
              </a:rPr>
              <a:t>、</a:t>
            </a:r>
            <a:r>
              <a:rPr lang="en-US" altLang="zh-TW" sz="2800" b="1" dirty="0">
                <a:latin typeface="+mj-ea"/>
                <a:ea typeface="+mj-ea"/>
              </a:rPr>
              <a:t>79)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全國共有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37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處受暴婦女緊急短期或中長期庇護處所，目前僅有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11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處完成無障礙空間改善。</a:t>
            </a:r>
            <a:endParaRPr lang="zh-TW" altLang="en-US" sz="2800" b="1" dirty="0">
              <a:latin typeface="+mj-ea"/>
              <a:ea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78373" y="3301139"/>
            <a:ext cx="9404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sz="2800" b="1" dirty="0">
                <a:latin typeface="+mj-ea"/>
                <a:ea typeface="+mj-ea"/>
              </a:rPr>
              <a:t>31.</a:t>
            </a:r>
            <a:r>
              <a:rPr lang="zh-TW" altLang="zh-TW" sz="2800" b="1" dirty="0">
                <a:latin typeface="+mj-ea"/>
                <a:ea typeface="+mj-ea"/>
              </a:rPr>
              <a:t> 身心障礙女性</a:t>
            </a:r>
            <a:r>
              <a:rPr lang="zh-TW" altLang="zh-TW" sz="2800" b="1" dirty="0">
                <a:solidFill>
                  <a:srgbClr val="C00000"/>
                </a:solidFill>
                <a:latin typeface="+mj-ea"/>
                <a:ea typeface="+mj-ea"/>
              </a:rPr>
              <a:t>勞參率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低、失業率高、</a:t>
            </a:r>
            <a:r>
              <a:rPr lang="zh-TW" altLang="zh-TW" sz="2800" b="1" dirty="0">
                <a:solidFill>
                  <a:srgbClr val="C00000"/>
                </a:solidFill>
                <a:latin typeface="+mj-ea"/>
                <a:ea typeface="+mj-ea"/>
              </a:rPr>
              <a:t>所得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不足</a:t>
            </a:r>
            <a:endParaRPr lang="en-US" altLang="zh-TW" sz="28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269949"/>
              </p:ext>
            </p:extLst>
          </p:nvPr>
        </p:nvGraphicFramePr>
        <p:xfrm>
          <a:off x="378373" y="3824359"/>
          <a:ext cx="9404129" cy="158496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51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7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7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2019</a:t>
                      </a:r>
                      <a:r>
                        <a:rPr lang="zh-TW" altLang="en-US" sz="2000" dirty="0" smtClean="0">
                          <a:latin typeface="+mj-ea"/>
                          <a:ea typeface="+mj-ea"/>
                        </a:rPr>
                        <a:t>年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+mj-ea"/>
                          <a:ea typeface="+mj-ea"/>
                        </a:rPr>
                        <a:t>身心障礙女性</a:t>
                      </a:r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+mj-ea"/>
                          <a:ea typeface="+mj-ea"/>
                        </a:rPr>
                        <a:t>全國女性</a:t>
                      </a:r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+mj-ea"/>
                          <a:ea typeface="+mj-ea"/>
                        </a:rPr>
                        <a:t>身心障礙男性</a:t>
                      </a:r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+mj-ea"/>
                          <a:ea typeface="+mj-ea"/>
                        </a:rPr>
                        <a:t>勞動力參與率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14.7%</a:t>
                      </a:r>
                      <a:endParaRPr lang="zh-TW" altLang="en-US" sz="2000" b="1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latin typeface="+mj-ea"/>
                          <a:ea typeface="+mj-ea"/>
                        </a:rPr>
                        <a:t>51.4%</a:t>
                      </a:r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latin typeface="+mj-ea"/>
                          <a:ea typeface="+mj-ea"/>
                        </a:rPr>
                        <a:t>25.5%</a:t>
                      </a:r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+mj-ea"/>
                          <a:ea typeface="+mj-ea"/>
                        </a:rPr>
                        <a:t>失業率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8.1%</a:t>
                      </a:r>
                      <a:endParaRPr lang="zh-TW" altLang="en-US" sz="2000" b="1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latin typeface="+mj-ea"/>
                          <a:ea typeface="+mj-ea"/>
                        </a:rPr>
                        <a:t>3.6%</a:t>
                      </a:r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latin typeface="+mj-ea"/>
                          <a:ea typeface="+mj-ea"/>
                        </a:rPr>
                        <a:t>8.2%</a:t>
                      </a:r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+mj-ea"/>
                          <a:ea typeface="+mj-ea"/>
                        </a:rPr>
                        <a:t>經常性薪資或收入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2000" b="1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每月</a:t>
                      </a:r>
                      <a:r>
                        <a:rPr lang="en-US" altLang="zh-TW" sz="2000" b="1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25,046</a:t>
                      </a:r>
                      <a:r>
                        <a:rPr lang="zh-TW" altLang="en-US" sz="2000" b="1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元</a:t>
                      </a:r>
                      <a:endParaRPr lang="zh-TW" altLang="en-US" sz="2000" b="1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2000" b="1" dirty="0" smtClean="0">
                          <a:latin typeface="+mj-ea"/>
                          <a:ea typeface="+mj-ea"/>
                        </a:rPr>
                        <a:t>每月</a:t>
                      </a:r>
                      <a:r>
                        <a:rPr lang="en-US" altLang="zh-TW" sz="2000" b="1" dirty="0" smtClean="0">
                          <a:latin typeface="+mj-ea"/>
                          <a:ea typeface="+mj-ea"/>
                        </a:rPr>
                        <a:t>35,954</a:t>
                      </a:r>
                      <a:r>
                        <a:rPr lang="zh-TW" altLang="en-US" sz="2000" b="1" dirty="0" smtClean="0">
                          <a:latin typeface="+mj-ea"/>
                          <a:ea typeface="+mj-ea"/>
                        </a:rPr>
                        <a:t>元</a:t>
                      </a:r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3566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latin typeface="+mj-ea"/>
                          <a:ea typeface="+mj-ea"/>
                        </a:rPr>
                        <a:t>每月</a:t>
                      </a:r>
                      <a:r>
                        <a:rPr lang="en-US" altLang="zh-TW" sz="2000" b="1" dirty="0" smtClean="0">
                          <a:latin typeface="+mj-ea"/>
                          <a:ea typeface="+mj-ea"/>
                        </a:rPr>
                        <a:t>29,884</a:t>
                      </a:r>
                      <a:r>
                        <a:rPr lang="zh-TW" altLang="en-US" sz="2000" b="1" dirty="0" smtClean="0">
                          <a:latin typeface="+mj-ea"/>
                          <a:ea typeface="+mj-ea"/>
                        </a:rPr>
                        <a:t>元</a:t>
                      </a:r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4139" y="489054"/>
            <a:ext cx="9380482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32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～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35)</a:t>
            </a:r>
            <a:endParaRPr lang="en-US" altLang="zh-TW" sz="2800" b="1" dirty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身心障礙兒童處境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94139" y="1729589"/>
            <a:ext cx="9380482" cy="15388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32.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特殊教育學校的性別暴力問題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亟待改善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初次結論性意見指出隔離式特殊教育學校的問題，迄今仍欠缺完整的統計分析。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點次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80)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94139" y="3411490"/>
            <a:ext cx="9380481" cy="18928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>
                <a:latin typeface="+mj-ea"/>
              </a:rPr>
              <a:t>35.</a:t>
            </a:r>
            <a:r>
              <a:rPr lang="zh-TW" altLang="en-US" sz="2800" b="1" dirty="0">
                <a:latin typeface="+mj-ea"/>
              </a:rPr>
              <a:t> 身心障礙兒童表達意見及參與決策的權利</a:t>
            </a:r>
            <a:endParaRPr lang="en-US" altLang="zh-TW" sz="2800" b="1" dirty="0">
              <a:latin typeface="+mj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srgbClr val="C00000"/>
                </a:solidFill>
                <a:latin typeface="+mj-ea"/>
              </a:rPr>
              <a:t>2019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年僅有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</a:rPr>
              <a:t>5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個地方政府，其遴選之兒少代表包含身心障礙兒童。</a:t>
            </a:r>
            <a:endParaRPr lang="en-US" altLang="zh-TW" sz="2800" b="1" dirty="0">
              <a:solidFill>
                <a:srgbClr val="C00000"/>
              </a:solidFill>
              <a:latin typeface="+mj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中央與地方之身權小組委員，皆無身心障礙兒童。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92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0490" y="584358"/>
            <a:ext cx="9396247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4000" b="1" dirty="0">
                <a:solidFill>
                  <a:srgbClr val="5F249F"/>
                </a:solidFill>
                <a:latin typeface="+mj-ea"/>
                <a:ea typeface="+mj-ea"/>
              </a:rPr>
              <a:t>CRPD</a:t>
            </a: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獨立評估意見重點議題</a:t>
            </a:r>
          </a:p>
        </p:txBody>
      </p:sp>
      <p:sp>
        <p:nvSpPr>
          <p:cNvPr id="3" name="矩形 2"/>
          <p:cNvSpPr/>
          <p:nvPr/>
        </p:nvSpPr>
        <p:spPr>
          <a:xfrm>
            <a:off x="855136" y="1139126"/>
            <a:ext cx="8373534" cy="4355024"/>
          </a:xfrm>
          <a:prstGeom prst="rect">
            <a:avLst/>
          </a:prstGeom>
        </p:spPr>
        <p:txBody>
          <a:bodyPr numCol="3"/>
          <a:lstStyle/>
          <a:p>
            <a:pPr lvl="0" rtl="0">
              <a:lnSpc>
                <a:spcPct val="100000"/>
              </a:lnSpc>
              <a:buChar char="•"/>
            </a:pP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6" name="子標題 2"/>
          <p:cNvSpPr txBox="1">
            <a:spLocks/>
          </p:cNvSpPr>
          <p:nvPr/>
        </p:nvSpPr>
        <p:spPr>
          <a:xfrm>
            <a:off x="370489" y="1642823"/>
            <a:ext cx="9396247" cy="3584963"/>
          </a:xfrm>
          <a:prstGeom prst="rect">
            <a:avLst/>
          </a:prstGeom>
        </p:spPr>
        <p:txBody>
          <a:bodyPr numCol="3" anchor="ctr">
            <a:noAutofit/>
          </a:bodyPr>
          <a:lstStyle>
            <a:lvl1pPr marL="238674" indent="-238674" algn="l" defTabSz="356607" rtl="0" eaLnBrk="1" latinLnBrk="0" hangingPunct="1">
              <a:spcBef>
                <a:spcPct val="20000"/>
              </a:spcBef>
              <a:spcAft>
                <a:spcPts val="468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1388" indent="-238674" algn="l" defTabSz="356607" rtl="0" eaLnBrk="1" latinLnBrk="0" hangingPunct="1">
              <a:spcBef>
                <a:spcPct val="20000"/>
              </a:spcBef>
              <a:spcAft>
                <a:spcPts val="468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01983" indent="-210595" algn="l" defTabSz="356607" rtl="0" eaLnBrk="1" latinLnBrk="0" hangingPunct="1">
              <a:spcBef>
                <a:spcPct val="20000"/>
              </a:spcBef>
              <a:spcAft>
                <a:spcPts val="468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68736" indent="-182515" algn="l" defTabSz="356607" rtl="0" eaLnBrk="1" latinLnBrk="0" hangingPunct="1">
              <a:spcBef>
                <a:spcPct val="20000"/>
              </a:spcBef>
              <a:spcAft>
                <a:spcPts val="468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49529" indent="-182515" algn="l" defTabSz="356607" rtl="0" eaLnBrk="1" latinLnBrk="0" hangingPunct="1">
              <a:spcBef>
                <a:spcPct val="20000"/>
              </a:spcBef>
              <a:spcAft>
                <a:spcPts val="468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81963" indent="-178303" algn="l" defTabSz="356607" rtl="0" eaLnBrk="1" latinLnBrk="0" hangingPunct="1">
              <a:spcBef>
                <a:spcPct val="20000"/>
              </a:spcBef>
              <a:spcAft>
                <a:spcPts val="468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5957" indent="-178303" algn="l" defTabSz="356607" rtl="0" eaLnBrk="1" latinLnBrk="0" hangingPunct="1">
              <a:spcBef>
                <a:spcPct val="20000"/>
              </a:spcBef>
              <a:spcAft>
                <a:spcPts val="468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49952" indent="-178303" algn="l" defTabSz="356607" rtl="0" eaLnBrk="1" latinLnBrk="0" hangingPunct="1">
              <a:spcBef>
                <a:spcPct val="20000"/>
              </a:spcBef>
              <a:spcAft>
                <a:spcPts val="468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83945" indent="-178303" algn="l" defTabSz="356607" rtl="0" eaLnBrk="1" latinLnBrk="0" hangingPunct="1">
              <a:spcBef>
                <a:spcPct val="20000"/>
              </a:spcBef>
              <a:spcAft>
                <a:spcPts val="468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合理調整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需求評估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歧視申訴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影響評估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性別暴力</a:t>
            </a:r>
            <a:r>
              <a:rPr kumimoji="1"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1"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</a:b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監所人權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司法近用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融合教育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機構轉型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輔具政策</a:t>
            </a:r>
            <a:r>
              <a:rPr kumimoji="1"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1"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</a:b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手語推廣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就醫無障礙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校園無障礙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定額進用</a:t>
            </a:r>
            <a:endParaRPr kumimoji="1"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</a:pPr>
            <a:r>
              <a:rPr kumimoji="1"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合理退休</a:t>
            </a:r>
          </a:p>
        </p:txBody>
      </p:sp>
    </p:spTree>
    <p:extLst>
      <p:ext uri="{BB962C8B-B14F-4D97-AF65-F5344CB8AC3E}">
        <p14:creationId xmlns:p14="http://schemas.microsoft.com/office/powerpoint/2010/main" val="39768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373" y="489054"/>
            <a:ext cx="9396248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7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8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23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24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106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119)</a:t>
            </a:r>
            <a:endParaRPr lang="en-US" altLang="zh-TW" sz="2800" b="1" dirty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合理調整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78373" y="1884572"/>
            <a:ext cx="939624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zh-TW" altLang="en-US" sz="3600" b="1" dirty="0">
                <a:solidFill>
                  <a:srgbClr val="5F249F"/>
                </a:solidFill>
                <a:latin typeface="+mj-ea"/>
                <a:ea typeface="+mj-ea"/>
              </a:rPr>
              <a:t>公約明確</a:t>
            </a:r>
            <a:r>
              <a:rPr lang="zh-TW" altLang="en-US" sz="3600" b="1" dirty="0" smtClean="0">
                <a:solidFill>
                  <a:srgbClr val="5F249F"/>
                </a:solidFill>
                <a:latin typeface="+mj-ea"/>
                <a:ea typeface="+mj-ea"/>
              </a:rPr>
              <a:t>規範：拒絕</a:t>
            </a:r>
            <a:r>
              <a:rPr lang="zh-TW" altLang="en-US" sz="3600" b="1" dirty="0">
                <a:solidFill>
                  <a:srgbClr val="5F249F"/>
                </a:solidFill>
                <a:latin typeface="+mj-ea"/>
                <a:ea typeface="+mj-ea"/>
              </a:rPr>
              <a:t>合理</a:t>
            </a:r>
            <a:r>
              <a:rPr lang="zh-TW" altLang="en-US" sz="3600" b="1" dirty="0" smtClean="0">
                <a:solidFill>
                  <a:srgbClr val="5F249F"/>
                </a:solidFill>
                <a:latin typeface="+mj-ea"/>
                <a:ea typeface="+mj-ea"/>
              </a:rPr>
              <a:t>調整，即</a:t>
            </a:r>
            <a:r>
              <a:rPr lang="zh-TW" altLang="en-US" sz="3600" b="1" dirty="0">
                <a:solidFill>
                  <a:srgbClr val="5F249F"/>
                </a:solidFill>
                <a:latin typeface="+mj-ea"/>
                <a:ea typeface="+mj-ea"/>
              </a:rPr>
              <a:t>構成歧視。</a:t>
            </a:r>
            <a:endParaRPr lang="en-US" altLang="zh-TW" sz="3600" b="1" dirty="0">
              <a:solidFill>
                <a:srgbClr val="5F249F"/>
              </a:solidFill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78373" y="3481233"/>
            <a:ext cx="93962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zh-TW" altLang="en-US" sz="3200" b="1" dirty="0">
                <a:solidFill>
                  <a:srgbClr val="C00000"/>
                </a:solidFill>
                <a:latin typeface="+mj-ea"/>
              </a:rPr>
              <a:t>多數政府</a:t>
            </a:r>
            <a:r>
              <a:rPr lang="zh-TW" altLang="en-US" sz="3200" b="1" dirty="0" smtClean="0">
                <a:solidFill>
                  <a:srgbClr val="C00000"/>
                </a:solidFill>
                <a:latin typeface="+mj-ea"/>
              </a:rPr>
              <a:t>機關卻認為，必須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</a:rPr>
              <a:t>先修正</a:t>
            </a:r>
            <a:r>
              <a:rPr lang="zh-TW" altLang="en-US" sz="3200" b="1" dirty="0" smtClean="0">
                <a:solidFill>
                  <a:srgbClr val="C00000"/>
                </a:solidFill>
                <a:latin typeface="+mj-ea"/>
              </a:rPr>
              <a:t>國內相關法律，</a:t>
            </a:r>
            <a:r>
              <a:rPr lang="en-US" altLang="zh-TW" sz="3200" b="1" dirty="0" smtClean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C00000"/>
                </a:solidFill>
                <a:latin typeface="+mj-ea"/>
              </a:rPr>
            </a:br>
            <a:r>
              <a:rPr lang="zh-TW" altLang="en-US" sz="3200" b="1" dirty="0" smtClean="0">
                <a:solidFill>
                  <a:srgbClr val="C00000"/>
                </a:solidFill>
                <a:latin typeface="+mj-ea"/>
              </a:rPr>
              <a:t>使合理調整之義務有明確規範，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</a:rPr>
              <a:t>才有推動的依據。</a:t>
            </a:r>
            <a:endParaRPr lang="en-US" altLang="zh-TW" sz="3200" b="1" dirty="0">
              <a:solidFill>
                <a:srgbClr val="C00000"/>
              </a:solidFill>
              <a:latin typeface="+mj-ea"/>
            </a:endParaRPr>
          </a:p>
        </p:txBody>
      </p:sp>
      <p:sp>
        <p:nvSpPr>
          <p:cNvPr id="4" name="上-下雙向箭號 3"/>
          <p:cNvSpPr/>
          <p:nvPr/>
        </p:nvSpPr>
        <p:spPr>
          <a:xfrm>
            <a:off x="4491064" y="2578157"/>
            <a:ext cx="263472" cy="855480"/>
          </a:xfrm>
          <a:prstGeom prst="up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2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86255" y="468650"/>
            <a:ext cx="9380483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CRPD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獨立評估意見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點次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13)</a:t>
            </a:r>
            <a:b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000" b="1" dirty="0">
                <a:solidFill>
                  <a:srgbClr val="5F249F"/>
                </a:solidFill>
                <a:latin typeface="+mj-ea"/>
                <a:ea typeface="+mj-ea"/>
              </a:rPr>
              <a:t>ICF</a:t>
            </a: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鑑定與需求評估制度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381942681"/>
              </p:ext>
            </p:extLst>
          </p:nvPr>
        </p:nvGraphicFramePr>
        <p:xfrm>
          <a:off x="386254" y="1704816"/>
          <a:ext cx="9380483" cy="3665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75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02022" y="480580"/>
            <a:ext cx="9364716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20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124)</a:t>
            </a:r>
            <a:br>
              <a:rPr lang="en-US" altLang="zh-TW" sz="2800" b="1" dirty="0">
                <a:solidFill>
                  <a:prstClr val="black"/>
                </a:solidFill>
                <a:latin typeface="微軟正黑體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身心障礙歧視申訴與處理情形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847372"/>
              </p:ext>
            </p:extLst>
          </p:nvPr>
        </p:nvGraphicFramePr>
        <p:xfrm>
          <a:off x="402022" y="1885412"/>
          <a:ext cx="9364715" cy="2621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8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4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4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部會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衛生福利部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教育部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內政部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勞動部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+mj-ea"/>
                          <a:ea typeface="+mj-ea"/>
                        </a:rPr>
                        <a:t>2016</a:t>
                      </a:r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年</a:t>
                      </a:r>
                      <a:endParaRPr lang="en-US" altLang="zh-TW" sz="3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至</a:t>
                      </a:r>
                      <a:endParaRPr lang="en-US" altLang="zh-TW" sz="3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en-US" altLang="zh-TW" sz="3200" dirty="0" smtClean="0">
                          <a:latin typeface="+mj-ea"/>
                          <a:ea typeface="+mj-ea"/>
                        </a:rPr>
                        <a:t>2019</a:t>
                      </a:r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年</a:t>
                      </a:r>
                      <a:endParaRPr lang="en-US" altLang="zh-TW" sz="3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案件數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中央</a:t>
                      </a:r>
                      <a:r>
                        <a:rPr lang="en-US" altLang="zh-TW" sz="3200" dirty="0" smtClean="0">
                          <a:latin typeface="+mj-ea"/>
                          <a:ea typeface="+mj-ea"/>
                        </a:rPr>
                        <a:t>2</a:t>
                      </a:r>
                    </a:p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地方</a:t>
                      </a:r>
                      <a:r>
                        <a:rPr lang="en-US" altLang="zh-TW" sz="3200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歧視</a:t>
                      </a:r>
                      <a:r>
                        <a:rPr lang="en-US" altLang="zh-TW" sz="32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0</a:t>
                      </a:r>
                    </a:p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陳情</a:t>
                      </a:r>
                      <a:r>
                        <a:rPr lang="en-US" altLang="zh-TW" sz="3200" dirty="0" smtClean="0">
                          <a:latin typeface="+mj-ea"/>
                          <a:ea typeface="+mj-ea"/>
                        </a:rPr>
                        <a:t>2</a:t>
                      </a:r>
                      <a:endParaRPr lang="zh-TW" altLang="en-US" sz="3200" dirty="0"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未回覆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受理</a:t>
                      </a:r>
                      <a:r>
                        <a:rPr lang="en-US" altLang="zh-TW" sz="3200" dirty="0" smtClean="0">
                          <a:latin typeface="+mj-ea"/>
                          <a:ea typeface="+mj-ea"/>
                        </a:rPr>
                        <a:t>28</a:t>
                      </a:r>
                    </a:p>
                    <a:p>
                      <a:pPr algn="ctr"/>
                      <a:r>
                        <a:rPr lang="zh-TW" altLang="en-US" sz="32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成立  </a:t>
                      </a:r>
                      <a:r>
                        <a:rPr lang="en-US" altLang="zh-TW" sz="32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zh-TW" altLang="en-US" sz="320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86255" y="462956"/>
            <a:ext cx="9396248" cy="163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38)</a:t>
            </a:r>
            <a:br>
              <a:rPr lang="en-US" altLang="zh-TW" sz="2800" b="1" dirty="0">
                <a:solidFill>
                  <a:prstClr val="black"/>
                </a:solidFill>
                <a:latin typeface="微軟正黑體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身心障礙歧視性報導裁處情形</a:t>
            </a:r>
            <a:r>
              <a:rPr lang="en-US" altLang="zh-TW" sz="4000" b="1" dirty="0">
                <a:solidFill>
                  <a:srgbClr val="5F249F"/>
                </a:solidFill>
                <a:latin typeface="+mj-ea"/>
                <a:ea typeface="+mj-ea"/>
              </a:rPr>
              <a:t/>
            </a:r>
            <a:br>
              <a:rPr lang="en-US" altLang="zh-TW" sz="4000" b="1" dirty="0">
                <a:solidFill>
                  <a:srgbClr val="5F249F"/>
                </a:solidFill>
                <a:latin typeface="+mj-ea"/>
                <a:ea typeface="+mj-ea"/>
              </a:rPr>
            </a:br>
            <a:r>
              <a:rPr lang="en-US" altLang="zh-TW" sz="3200" b="1" dirty="0">
                <a:solidFill>
                  <a:srgbClr val="5F249F"/>
                </a:solidFill>
                <a:latin typeface="+mj-ea"/>
                <a:ea typeface="+mj-ea"/>
              </a:rPr>
              <a:t>(</a:t>
            </a:r>
            <a:r>
              <a:rPr lang="zh-TW" altLang="en-US" sz="3200" b="1" dirty="0">
                <a:solidFill>
                  <a:srgbClr val="5F249F"/>
                </a:solidFill>
                <a:latin typeface="+mj-ea"/>
                <a:ea typeface="+mj-ea"/>
              </a:rPr>
              <a:t>廣播、電視媒體</a:t>
            </a:r>
            <a:r>
              <a:rPr lang="en-US" altLang="zh-TW" sz="3200" b="1" dirty="0">
                <a:solidFill>
                  <a:srgbClr val="5F249F"/>
                </a:solidFill>
                <a:latin typeface="+mj-ea"/>
                <a:ea typeface="+mj-ea"/>
              </a:rPr>
              <a:t>)</a:t>
            </a:r>
            <a:endParaRPr lang="zh-TW" altLang="en-US" sz="3200" b="1" dirty="0">
              <a:solidFill>
                <a:srgbClr val="5F249F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6618"/>
              </p:ext>
            </p:extLst>
          </p:nvPr>
        </p:nvGraphicFramePr>
        <p:xfrm>
          <a:off x="386255" y="2179375"/>
          <a:ext cx="9396248" cy="283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7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3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4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+mj-ea"/>
                          <a:ea typeface="+mj-ea"/>
                        </a:rPr>
                        <a:t>部會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+mj-ea"/>
                          <a:ea typeface="+mj-ea"/>
                        </a:rPr>
                        <a:t>國家通訊傳播委員會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+mj-ea"/>
                          <a:ea typeface="+mj-ea"/>
                        </a:rPr>
                        <a:t>衛生福利部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+mj-ea"/>
                          <a:ea typeface="+mj-ea"/>
                        </a:rPr>
                        <a:t>依據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身心障礙者權益保障法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精神衛生法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89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2016</a:t>
                      </a:r>
                      <a:r>
                        <a:rPr lang="zh-TW" altLang="en-US" sz="2800" dirty="0" smtClean="0">
                          <a:latin typeface="+mj-ea"/>
                          <a:ea typeface="+mj-ea"/>
                        </a:rPr>
                        <a:t>年</a:t>
                      </a:r>
                      <a:endParaRPr lang="en-US" altLang="zh-TW" sz="28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latin typeface="+mj-ea"/>
                          <a:ea typeface="+mj-ea"/>
                        </a:rPr>
                        <a:t>至</a:t>
                      </a:r>
                      <a:endParaRPr lang="en-US" altLang="zh-TW" sz="28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en-US" altLang="zh-TW" sz="2800" dirty="0" smtClean="0">
                          <a:latin typeface="+mj-ea"/>
                          <a:ea typeface="+mj-ea"/>
                        </a:rPr>
                        <a:t>2019</a:t>
                      </a:r>
                      <a:r>
                        <a:rPr lang="zh-TW" altLang="en-US" sz="2800" dirty="0" smtClean="0">
                          <a:latin typeface="+mj-ea"/>
                          <a:ea typeface="+mj-ea"/>
                        </a:rPr>
                        <a:t>年</a:t>
                      </a:r>
                      <a:endParaRPr lang="en-US" altLang="zh-TW" sz="28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latin typeface="+mj-ea"/>
                          <a:ea typeface="+mj-ea"/>
                        </a:rPr>
                        <a:t>案件數</a:t>
                      </a:r>
                      <a:endParaRPr lang="zh-TW" altLang="en-US" sz="2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+mj-ea"/>
                          <a:ea typeface="+mj-ea"/>
                        </a:rPr>
                        <a:t>3</a:t>
                      </a:r>
                      <a:r>
                        <a:rPr lang="zh-TW" altLang="en-US" sz="3200" dirty="0" smtClean="0">
                          <a:latin typeface="+mj-ea"/>
                          <a:ea typeface="+mj-ea"/>
                        </a:rPr>
                        <a:t>件</a:t>
                      </a:r>
                      <a:endParaRPr lang="en-US" altLang="zh-TW" sz="3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sz="32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僅函請改進</a:t>
                      </a:r>
                    </a:p>
                    <a:p>
                      <a:pPr algn="ctr"/>
                      <a:r>
                        <a:rPr lang="zh-TW" altLang="en-US" sz="32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未裁罰</a:t>
                      </a:r>
                      <a:endParaRPr lang="zh-TW" altLang="en-US" sz="320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無裁處案例</a:t>
                      </a:r>
                      <a:endParaRPr lang="zh-TW" altLang="en-US" sz="3200" dirty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8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373" y="466455"/>
            <a:ext cx="9404130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4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113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114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115)</a:t>
            </a:r>
            <a:endParaRPr lang="en-US" altLang="zh-TW" sz="4000" b="1" dirty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就醫無障礙環境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44366" y="1605228"/>
            <a:ext cx="9766737" cy="39241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600" b="1" dirty="0">
                <a:solidFill>
                  <a:schemeClr val="tx1"/>
                </a:solidFill>
                <a:latin typeface="+mj-ea"/>
                <a:ea typeface="+mj-ea"/>
              </a:rPr>
              <a:t>4.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 衛福部補助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負壓隔離病房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之無障礙空間改善，已有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  <a:ea typeface="+mj-ea"/>
              </a:rPr>
              <a:t>37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家醫院申請，但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  <a:ea typeface="+mj-ea"/>
              </a:rPr>
              <a:t>2021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年底才會進行審查作業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113.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 衛福部部立醫院仍有</a:t>
            </a:r>
            <a:r>
              <a:rPr lang="en-US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家之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網路掛號系統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，無法由視覺障礙者、聽覺障礙者自行操作。</a:t>
            </a:r>
            <a:endParaRPr lang="en-US" altLang="zh-TW" sz="2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600" b="1" dirty="0">
                <a:solidFill>
                  <a:schemeClr val="tx1"/>
                </a:solidFill>
                <a:latin typeface="+mj-ea"/>
              </a:rPr>
              <a:t>113.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及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</a:rPr>
              <a:t>114.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 截至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</a:rPr>
              <a:t>2021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年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</a:rPr>
              <a:t>6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月底，全國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</a:rPr>
              <a:t>基層診所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自評符合無障礙通路者僅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</a:rPr>
              <a:t>3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成。全國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</a:rPr>
              <a:t>2,775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家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</a:rPr>
              <a:t>健保特約藥局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，自評符合無障礙通路者僅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</a:rPr>
              <a:t>3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成，非健保特約則無統計資料。</a:t>
            </a:r>
          </a:p>
          <a:p>
            <a:pPr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600" b="1" dirty="0" smtClean="0">
                <a:solidFill>
                  <a:schemeClr val="tx1"/>
                </a:solidFill>
                <a:latin typeface="+mj-ea"/>
              </a:rPr>
              <a:t>115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</a:rPr>
              <a:t>.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 衛生福利部國民健康署推動之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</a:rPr>
              <a:t>高齡友善健康照護機構認證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</a:rPr>
              <a:t>，並不符合我國無障礙相關法規之標準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</a:rPr>
              <a:t>。</a:t>
            </a:r>
            <a:endParaRPr lang="zh-TW" altLang="en-US" sz="26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969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4138" y="466455"/>
            <a:ext cx="9372599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42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107)</a:t>
            </a:r>
            <a:endParaRPr lang="en-US" altLang="zh-TW" sz="4000" b="1" dirty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校園無障礙環境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94138" y="1735101"/>
            <a:ext cx="9372599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42.《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身心障礙者權益保障法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》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及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</a:rPr>
              <a:t>《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特殊教育法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</a:rPr>
              <a:t>》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</a:rPr>
              <a:t>皆有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明文規定，但多年來改善進度緩慢。</a:t>
            </a:r>
            <a:endParaRPr lang="zh-TW" altLang="en-US" sz="28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94139" y="2955730"/>
            <a:ext cx="9372598" cy="23852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107.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2021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新北市鶯歌國中案例</a:t>
            </a:r>
            <a:endParaRPr lang="en-US" altLang="zh-TW" sz="32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algn="just"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因該校未設置電梯，導致使用電動輪椅代步的身心障礙學生，被校方要求轉學到其他學區就讀。經媒體披露後，校方緊急申請增設電梯。但過去使用手推輪椅的學生，皆由其他同學人力協助。</a:t>
            </a:r>
          </a:p>
        </p:txBody>
      </p:sp>
    </p:spTree>
    <p:extLst>
      <p:ext uri="{BB962C8B-B14F-4D97-AF65-F5344CB8AC3E}">
        <p14:creationId xmlns:p14="http://schemas.microsoft.com/office/powerpoint/2010/main" val="8895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373" y="466455"/>
            <a:ext cx="9396248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43)</a:t>
            </a:r>
            <a:endParaRPr lang="en-US" altLang="zh-TW" sz="4000" b="1" dirty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復康巴士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78373" y="1664153"/>
            <a:ext cx="9396247" cy="2754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5F249F"/>
              </a:buClr>
              <a:buSzPct val="80000"/>
              <a:buFont typeface="Wingdings" panose="05000000000000000000" pitchFamily="2" charset="2"/>
              <a:buChar char="n"/>
            </a:pP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駕駛員人數少於車輛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</a:rPr>
              <a:t>數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</a:rPr>
              <a:t>：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2016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年及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2017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年復康巴士車輛數與駕駛人數的比例為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0.92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，但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2018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年及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2019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年卻降低至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0.9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；且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2019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年計有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個縣市駕駛人數低於車輛數，其中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6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個縣市比例甚至低於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0.8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457200" indent="-457200">
              <a:spcAft>
                <a:spcPts val="600"/>
              </a:spcAft>
              <a:buClr>
                <a:srgbClr val="5F249F"/>
              </a:buClr>
              <a:buSzPct val="80000"/>
              <a:buFont typeface="Wingdings" panose="05000000000000000000" pitchFamily="2" charset="2"/>
              <a:buChar char="n"/>
            </a:pP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衛生福利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部表示復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康巴士每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10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輛約需要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1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輛備用車，</a:t>
            </a:r>
            <a:b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</a:br>
            <a:r>
              <a:rPr lang="zh-TW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整體比例為</a:t>
            </a:r>
            <a:r>
              <a:rPr lang="en-US" altLang="zh-TW" sz="2800" b="1" dirty="0" smtClean="0">
                <a:solidFill>
                  <a:srgbClr val="C00000"/>
                </a:solidFill>
                <a:latin typeface="+mj-ea"/>
                <a:ea typeface="+mj-ea"/>
              </a:rPr>
              <a:t>1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：</a:t>
            </a:r>
            <a:r>
              <a:rPr lang="en-US" altLang="zh-TW" sz="2800" b="1" dirty="0" smtClean="0">
                <a:solidFill>
                  <a:srgbClr val="C00000"/>
                </a:solidFill>
                <a:latin typeface="+mj-ea"/>
                <a:ea typeface="+mj-ea"/>
              </a:rPr>
              <a:t>0.9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，尚屬合理。</a:t>
            </a:r>
            <a:endParaRPr lang="zh-TW" altLang="en-US" sz="28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89387" y="4815298"/>
            <a:ext cx="9396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5F249F"/>
                </a:solidFill>
                <a:latin typeface="+mj-ea"/>
                <a:ea typeface="+mj-ea"/>
              </a:rPr>
              <a:t>交通部：</a:t>
            </a:r>
            <a:r>
              <a:rPr lang="zh-TW" altLang="en-US" sz="3200" b="1" dirty="0">
                <a:solidFill>
                  <a:srgbClr val="5F249F"/>
                </a:solidFill>
                <a:latin typeface="+mj-ea"/>
                <a:ea typeface="+mj-ea"/>
              </a:rPr>
              <a:t>適當的車輛與駕駛比例為</a:t>
            </a:r>
            <a:r>
              <a:rPr lang="en-US" altLang="zh-TW" sz="3200" b="1" dirty="0">
                <a:solidFill>
                  <a:srgbClr val="5F249F"/>
                </a:solidFill>
                <a:latin typeface="+mj-ea"/>
                <a:ea typeface="+mj-ea"/>
              </a:rPr>
              <a:t>1</a:t>
            </a:r>
            <a:r>
              <a:rPr lang="zh-TW" altLang="en-US" sz="3200" b="1" dirty="0">
                <a:solidFill>
                  <a:srgbClr val="5F249F"/>
                </a:solidFill>
                <a:latin typeface="+mj-ea"/>
                <a:ea typeface="+mj-ea"/>
              </a:rPr>
              <a:t>：</a:t>
            </a:r>
            <a:r>
              <a:rPr lang="en-US" altLang="zh-TW" sz="3200" b="1" dirty="0">
                <a:solidFill>
                  <a:srgbClr val="5F249F"/>
                </a:solidFill>
                <a:latin typeface="+mj-ea"/>
                <a:ea typeface="+mj-ea"/>
              </a:rPr>
              <a:t>1.2</a:t>
            </a:r>
            <a:r>
              <a:rPr lang="zh-TW" altLang="en-US" sz="3200" b="1" dirty="0" smtClean="0">
                <a:solidFill>
                  <a:srgbClr val="5F249F"/>
                </a:solidFill>
                <a:latin typeface="+mj-ea"/>
                <a:ea typeface="+mj-ea"/>
              </a:rPr>
              <a:t>。</a:t>
            </a:r>
            <a:endParaRPr lang="en-US" altLang="zh-TW" sz="2800" b="1" dirty="0" smtClean="0">
              <a:latin typeface="+mj-ea"/>
              <a:ea typeface="+mj-ea"/>
            </a:endParaRPr>
          </a:p>
        </p:txBody>
      </p:sp>
      <p:sp>
        <p:nvSpPr>
          <p:cNvPr id="7" name="左-上雙向箭號 6"/>
          <p:cNvSpPr/>
          <p:nvPr/>
        </p:nvSpPr>
        <p:spPr>
          <a:xfrm rot="5400000">
            <a:off x="853213" y="4486368"/>
            <a:ext cx="748861" cy="839706"/>
          </a:xfrm>
          <a:prstGeom prst="left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2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493" y="227235"/>
            <a:ext cx="3754892" cy="5310727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" name="文字方塊 5"/>
          <p:cNvSpPr txBox="1"/>
          <p:nvPr/>
        </p:nvSpPr>
        <p:spPr>
          <a:xfrm>
            <a:off x="4801034" y="1676362"/>
            <a:ext cx="4719233" cy="386259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第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條</a:t>
            </a:r>
            <a:endParaRPr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本會之職權如下：</a:t>
            </a:r>
            <a:endParaRPr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+mj-ea"/>
                <a:ea typeface="+mj-ea"/>
              </a:rPr>
              <a:t>……</a:t>
            </a:r>
          </a:p>
          <a:p>
            <a:r>
              <a:rPr lang="zh-TW" altLang="en-US" sz="3200" b="1" dirty="0">
                <a:solidFill>
                  <a:srgbClr val="5F249F"/>
                </a:solidFill>
                <a:latin typeface="+mj-ea"/>
                <a:ea typeface="+mj-ea"/>
              </a:rPr>
              <a:t>八、對政府機關依各項人權公約規定所提之國家報告，得撰提本會獨立之評估意見。</a:t>
            </a:r>
            <a:endParaRPr lang="en-US" altLang="zh-TW" sz="3200" b="1" dirty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+mj-ea"/>
                <a:ea typeface="+mj-ea"/>
              </a:rPr>
              <a:t>……</a:t>
            </a:r>
            <a:endParaRPr lang="zh-TW" altLang="en-US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23542" y="227235"/>
            <a:ext cx="479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5F249F"/>
                </a:solidFill>
              </a:rPr>
              <a:t>監察院國家人權委員會組織法</a:t>
            </a:r>
          </a:p>
        </p:txBody>
      </p:sp>
    </p:spTree>
    <p:extLst>
      <p:ext uri="{BB962C8B-B14F-4D97-AF65-F5344CB8AC3E}">
        <p14:creationId xmlns:p14="http://schemas.microsoft.com/office/powerpoint/2010/main" val="37517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86255" y="466455"/>
            <a:ext cx="9380483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52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54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94)</a:t>
            </a:r>
            <a:endParaRPr lang="en-US" altLang="zh-TW" sz="4000" b="1" dirty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手語轉譯視訊服務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86256" y="1735101"/>
            <a:ext cx="9380482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52.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國家通訊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傳播委員會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表示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：手語轉譯視訊服務因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使用網際網路，而非電信業者之電信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訊號，且屬於人對人之服務，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並非本會管轄業務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，應由衛生福利部主責並編列經費。</a:t>
            </a:r>
            <a:endParaRPr lang="zh-TW" altLang="en-US" sz="28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86254" y="3790539"/>
            <a:ext cx="93804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5F249F"/>
                </a:solidFill>
                <a:latin typeface="+mj-ea"/>
                <a:ea typeface="+mj-ea"/>
              </a:rPr>
              <a:t>《</a:t>
            </a:r>
            <a:r>
              <a:rPr lang="zh-TW" altLang="en-US" sz="2800" b="1" dirty="0" smtClean="0">
                <a:solidFill>
                  <a:srgbClr val="5F249F"/>
                </a:solidFill>
                <a:latin typeface="+mj-ea"/>
                <a:ea typeface="+mj-ea"/>
              </a:rPr>
              <a:t>身心</a:t>
            </a:r>
            <a:r>
              <a:rPr lang="zh-TW" altLang="en-US" sz="2800" b="1" dirty="0">
                <a:solidFill>
                  <a:srgbClr val="5F249F"/>
                </a:solidFill>
                <a:latin typeface="+mj-ea"/>
                <a:ea typeface="+mj-ea"/>
              </a:rPr>
              <a:t>障礙者權益保障</a:t>
            </a:r>
            <a:r>
              <a:rPr lang="zh-TW" altLang="en-US" sz="2800" b="1" dirty="0" smtClean="0">
                <a:solidFill>
                  <a:srgbClr val="5F249F"/>
                </a:solidFill>
                <a:latin typeface="+mj-ea"/>
                <a:ea typeface="+mj-ea"/>
              </a:rPr>
              <a:t>法</a:t>
            </a:r>
            <a:r>
              <a:rPr lang="en-US" altLang="zh-TW" sz="2800" b="1" dirty="0" smtClean="0">
                <a:solidFill>
                  <a:srgbClr val="5F249F"/>
                </a:solidFill>
                <a:latin typeface="+mj-ea"/>
                <a:ea typeface="+mj-ea"/>
              </a:rPr>
              <a:t>》</a:t>
            </a:r>
            <a:r>
              <a:rPr lang="zh-TW" altLang="en-US" sz="2800" b="1" dirty="0" smtClean="0">
                <a:solidFill>
                  <a:srgbClr val="5F249F"/>
                </a:solidFill>
                <a:latin typeface="+mj-ea"/>
                <a:ea typeface="+mj-ea"/>
              </a:rPr>
              <a:t>第</a:t>
            </a:r>
            <a:r>
              <a:rPr lang="en-US" altLang="zh-TW" sz="2800" b="1" dirty="0">
                <a:solidFill>
                  <a:srgbClr val="5F249F"/>
                </a:solidFill>
                <a:latin typeface="+mj-ea"/>
                <a:ea typeface="+mj-ea"/>
              </a:rPr>
              <a:t>2</a:t>
            </a:r>
            <a:r>
              <a:rPr lang="zh-TW" altLang="en-US" sz="2800" b="1" dirty="0">
                <a:solidFill>
                  <a:srgbClr val="5F249F"/>
                </a:solidFill>
                <a:latin typeface="+mj-ea"/>
                <a:ea typeface="+mj-ea"/>
              </a:rPr>
              <a:t>條第</a:t>
            </a:r>
            <a:r>
              <a:rPr lang="en-US" altLang="zh-TW" sz="2800" b="1" dirty="0">
                <a:solidFill>
                  <a:srgbClr val="5F249F"/>
                </a:solidFill>
                <a:latin typeface="+mj-ea"/>
                <a:ea typeface="+mj-ea"/>
              </a:rPr>
              <a:t>14</a:t>
            </a:r>
            <a:r>
              <a:rPr lang="zh-TW" altLang="en-US" sz="2800" b="1" dirty="0">
                <a:solidFill>
                  <a:srgbClr val="5F249F"/>
                </a:solidFill>
                <a:latin typeface="+mj-ea"/>
                <a:ea typeface="+mj-ea"/>
              </a:rPr>
              <a:t>款</a:t>
            </a:r>
            <a:r>
              <a:rPr lang="zh-TW" altLang="en-US" sz="2800" b="1" dirty="0" smtClean="0">
                <a:solidFill>
                  <a:srgbClr val="5F249F"/>
                </a:solidFill>
                <a:latin typeface="+mj-ea"/>
                <a:ea typeface="+mj-ea"/>
              </a:rPr>
              <a:t>：</a:t>
            </a:r>
            <a:endParaRPr lang="en-US" altLang="zh-TW" sz="2800" b="1" dirty="0" smtClean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zh-TW" altLang="zh-TW" sz="2800" b="1" dirty="0" smtClean="0">
                <a:latin typeface="+mj-ea"/>
                <a:ea typeface="+mj-ea"/>
              </a:rPr>
              <a:t>通訊</a:t>
            </a:r>
            <a:r>
              <a:rPr lang="zh-TW" altLang="zh-TW" sz="2800" b="1" dirty="0">
                <a:latin typeface="+mj-ea"/>
                <a:ea typeface="+mj-ea"/>
              </a:rPr>
              <a:t>傳播主管機關主管身心障礙者無障礙資訊和通訊技術及系統、通訊傳播傳輸內容無歧視等相關事宜之規劃、推動及監督等事項</a:t>
            </a:r>
            <a:r>
              <a:rPr lang="zh-TW" altLang="zh-TW" sz="2800" b="1" dirty="0" smtClean="0">
                <a:latin typeface="+mj-ea"/>
                <a:ea typeface="+mj-ea"/>
              </a:rPr>
              <a:t>。</a:t>
            </a:r>
            <a:endParaRPr lang="zh-TW" altLang="en-US" sz="2800" b="1" dirty="0">
              <a:latin typeface="+mj-ea"/>
              <a:ea typeface="+mj-ea"/>
            </a:endParaRPr>
          </a:p>
        </p:txBody>
      </p:sp>
      <p:sp>
        <p:nvSpPr>
          <p:cNvPr id="7" name="上-下雙向箭號 6"/>
          <p:cNvSpPr/>
          <p:nvPr/>
        </p:nvSpPr>
        <p:spPr>
          <a:xfrm>
            <a:off x="1768042" y="3120096"/>
            <a:ext cx="379709" cy="741388"/>
          </a:xfrm>
          <a:prstGeom prst="up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6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86255" y="480580"/>
            <a:ext cx="9396247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69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～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73)</a:t>
            </a:r>
            <a:br>
              <a:rPr lang="en-US" altLang="zh-TW" sz="2800" b="1" dirty="0">
                <a:solidFill>
                  <a:prstClr val="black"/>
                </a:solidFill>
                <a:latin typeface="微軟正黑體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公約第</a:t>
            </a:r>
            <a:r>
              <a:rPr lang="en-US" altLang="zh-TW" sz="4000" b="1" dirty="0">
                <a:solidFill>
                  <a:srgbClr val="5F249F"/>
                </a:solidFill>
                <a:latin typeface="+mj-ea"/>
                <a:ea typeface="+mj-ea"/>
              </a:rPr>
              <a:t>14</a:t>
            </a: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條：人身安全及自由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86255" y="1866187"/>
            <a:ext cx="9396247" cy="313932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69.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及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70.</a:t>
            </a:r>
            <a:b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《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精神衛生法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》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第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41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條及第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42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條因違反公約第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14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條，行政院已列入</a:t>
            </a:r>
            <a:r>
              <a:rPr lang="zh-TW" altLang="en-US" sz="2800" b="1" u="sng" dirty="0">
                <a:solidFill>
                  <a:srgbClr val="C00000"/>
                </a:solidFill>
                <a:latin typeface="+mj-ea"/>
                <a:ea typeface="+mj-ea"/>
              </a:rPr>
              <a:t>優先檢視清單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，但迄未完成修正。</a:t>
            </a:r>
            <a:endParaRPr lang="en-US" altLang="zh-TW" sz="28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71.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設置司法精神醫院須強化保障人權之配套措施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72.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監護處分不宜無限期延長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73.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緊急監護處分應有監督機制與障礙團體參與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885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86255" y="480580"/>
            <a:ext cx="9388365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77)</a:t>
            </a:r>
            <a:br>
              <a:rPr lang="en-US" altLang="zh-TW" sz="2800" b="1" dirty="0">
                <a:solidFill>
                  <a:prstClr val="black"/>
                </a:solidFill>
                <a:latin typeface="微軟正黑體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矯正機關身心障礙受刑人處境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289850317"/>
              </p:ext>
            </p:extLst>
          </p:nvPr>
        </p:nvGraphicFramePr>
        <p:xfrm>
          <a:off x="386254" y="1515174"/>
          <a:ext cx="93883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29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372" y="480580"/>
            <a:ext cx="9404131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76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86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87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88)</a:t>
            </a:r>
            <a:br>
              <a:rPr lang="en-US" altLang="zh-TW" sz="2800" b="1" dirty="0">
                <a:solidFill>
                  <a:prstClr val="black"/>
                </a:solidFill>
                <a:latin typeface="微軟正黑體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身心障礙機構轉型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78373" y="1706124"/>
            <a:ext cx="9404130" cy="1292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600" b="1" dirty="0">
                <a:solidFill>
                  <a:schemeClr val="tx1"/>
                </a:solidFill>
                <a:latin typeface="+mj-ea"/>
                <a:ea typeface="+mj-ea"/>
              </a:rPr>
              <a:t>76.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  <a:ea typeface="+mj-ea"/>
              </a:rPr>
              <a:t>2018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桃園市希伯崙協會案例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2600" b="1" dirty="0">
                <a:solidFill>
                  <a:schemeClr val="tx1"/>
                </a:solidFill>
                <a:latin typeface="+mj-ea"/>
                <a:ea typeface="+mj-ea"/>
              </a:rPr>
              <a:t>2021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苗栗縣德芳教養院案例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，顯示機構內暴力虐待情形仍存在，且針對評鑑丙等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機構輔導</a:t>
            </a: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成效不佳，部分地方政府未積極處理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退場機制。</a:t>
            </a:r>
            <a:endParaRPr lang="en-US" altLang="zh-TW" sz="2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78372" y="3139827"/>
            <a:ext cx="9404131" cy="24929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600" b="1" dirty="0">
                <a:latin typeface="+mj-ea"/>
                <a:ea typeface="+mj-ea"/>
              </a:rPr>
              <a:t>86</a:t>
            </a:r>
            <a:r>
              <a:rPr lang="en-US" altLang="zh-TW" sz="2600" b="1" dirty="0" smtClean="0">
                <a:latin typeface="+mj-ea"/>
                <a:ea typeface="+mj-ea"/>
              </a:rPr>
              <a:t>.</a:t>
            </a:r>
            <a:r>
              <a:rPr lang="zh-TW" altLang="en-US" sz="2600" b="1" dirty="0" smtClean="0">
                <a:latin typeface="+mj-ea"/>
                <a:ea typeface="+mj-ea"/>
              </a:rPr>
              <a:t>及</a:t>
            </a:r>
            <a:r>
              <a:rPr lang="en-US" altLang="zh-TW" sz="2600" b="1" dirty="0" smtClean="0">
                <a:latin typeface="+mj-ea"/>
                <a:ea typeface="+mj-ea"/>
              </a:rPr>
              <a:t>87.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600" b="1" dirty="0" smtClean="0">
                <a:latin typeface="+mj-ea"/>
                <a:ea typeface="+mj-ea"/>
              </a:rPr>
              <a:t>2017</a:t>
            </a:r>
            <a:r>
              <a:rPr lang="zh-TW" altLang="en-US" sz="2600" b="1" dirty="0">
                <a:latin typeface="+mj-ea"/>
                <a:ea typeface="+mj-ea"/>
              </a:rPr>
              <a:t>年至</a:t>
            </a:r>
            <a:r>
              <a:rPr lang="en-US" altLang="zh-TW" sz="2600" b="1" dirty="0">
                <a:latin typeface="+mj-ea"/>
                <a:ea typeface="+mj-ea"/>
              </a:rPr>
              <a:t>2019</a:t>
            </a:r>
            <a:r>
              <a:rPr lang="zh-TW" altLang="en-US" sz="2600" b="1" dirty="0">
                <a:latin typeface="+mj-ea"/>
                <a:ea typeface="+mj-ea"/>
              </a:rPr>
              <a:t>年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長照服務人數由</a:t>
            </a:r>
            <a:r>
              <a:rPr lang="en-US" altLang="zh-TW" sz="2600" b="1" dirty="0">
                <a:solidFill>
                  <a:srgbClr val="C00000"/>
                </a:solidFill>
                <a:latin typeface="+mj-ea"/>
                <a:ea typeface="+mj-ea"/>
              </a:rPr>
              <a:t>58,745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人遽增為</a:t>
            </a:r>
            <a:r>
              <a:rPr lang="en-US" altLang="zh-TW" sz="2600" b="1" dirty="0">
                <a:solidFill>
                  <a:srgbClr val="C00000"/>
                </a:solidFill>
                <a:latin typeface="+mj-ea"/>
                <a:ea typeface="+mj-ea"/>
              </a:rPr>
              <a:t>146,591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人，增加</a:t>
            </a:r>
            <a:r>
              <a:rPr lang="en-US" altLang="zh-TW" sz="2600" b="1" dirty="0">
                <a:solidFill>
                  <a:srgbClr val="C00000"/>
                </a:solidFill>
                <a:latin typeface="+mj-ea"/>
                <a:ea typeface="+mj-ea"/>
              </a:rPr>
              <a:t>2.5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倍</a:t>
            </a:r>
            <a:r>
              <a:rPr lang="zh-TW" altLang="en-US" sz="2600" b="1" dirty="0" smtClean="0">
                <a:latin typeface="+mj-ea"/>
                <a:ea typeface="+mj-ea"/>
              </a:rPr>
              <a:t>；日間</a:t>
            </a:r>
            <a:r>
              <a:rPr lang="zh-TW" altLang="en-US" sz="2600" b="1" dirty="0">
                <a:latin typeface="+mj-ea"/>
                <a:ea typeface="+mj-ea"/>
              </a:rPr>
              <a:t>照顧</a:t>
            </a:r>
            <a:r>
              <a:rPr lang="en-US" altLang="zh-TW" sz="2600" b="1" dirty="0">
                <a:latin typeface="+mj-ea"/>
                <a:ea typeface="+mj-ea"/>
              </a:rPr>
              <a:t>(</a:t>
            </a:r>
            <a:r>
              <a:rPr lang="zh-TW" altLang="en-US" sz="2600" b="1" dirty="0">
                <a:latin typeface="+mj-ea"/>
                <a:ea typeface="+mj-ea"/>
              </a:rPr>
              <a:t>含家庭托顧</a:t>
            </a:r>
            <a:r>
              <a:rPr lang="en-US" altLang="zh-TW" sz="2600" b="1" dirty="0">
                <a:latin typeface="+mj-ea"/>
                <a:ea typeface="+mj-ea"/>
              </a:rPr>
              <a:t>)</a:t>
            </a:r>
            <a:r>
              <a:rPr lang="zh-TW" altLang="en-US" sz="2600" b="1" dirty="0">
                <a:latin typeface="+mj-ea"/>
                <a:ea typeface="+mj-ea"/>
              </a:rPr>
              <a:t>增加</a:t>
            </a:r>
            <a:r>
              <a:rPr lang="en-US" altLang="zh-TW" sz="2600" b="1" dirty="0">
                <a:latin typeface="+mj-ea"/>
                <a:ea typeface="+mj-ea"/>
              </a:rPr>
              <a:t>616</a:t>
            </a:r>
            <a:r>
              <a:rPr lang="zh-TW" altLang="en-US" sz="2600" b="1" dirty="0">
                <a:latin typeface="+mj-ea"/>
                <a:ea typeface="+mj-ea"/>
              </a:rPr>
              <a:t>人、社區居住</a:t>
            </a:r>
            <a:r>
              <a:rPr lang="en-US" altLang="zh-TW" sz="2600" b="1" dirty="0">
                <a:latin typeface="+mj-ea"/>
                <a:ea typeface="+mj-ea"/>
              </a:rPr>
              <a:t>36</a:t>
            </a:r>
            <a:r>
              <a:rPr lang="zh-TW" altLang="en-US" sz="2600" b="1" dirty="0">
                <a:latin typeface="+mj-ea"/>
                <a:ea typeface="+mj-ea"/>
              </a:rPr>
              <a:t>人、自立生活支持</a:t>
            </a:r>
            <a:r>
              <a:rPr lang="en-US" altLang="zh-TW" sz="2600" b="1" dirty="0">
                <a:latin typeface="+mj-ea"/>
                <a:ea typeface="+mj-ea"/>
              </a:rPr>
              <a:t>160</a:t>
            </a:r>
            <a:r>
              <a:rPr lang="zh-TW" altLang="en-US" sz="2600" b="1" dirty="0">
                <a:latin typeface="+mj-ea"/>
                <a:ea typeface="+mj-ea"/>
              </a:rPr>
              <a:t>人，皆成長有限；生活重建則由</a:t>
            </a:r>
            <a:r>
              <a:rPr lang="en-US" altLang="zh-TW" sz="2600" b="1" dirty="0">
                <a:latin typeface="+mj-ea"/>
                <a:ea typeface="+mj-ea"/>
              </a:rPr>
              <a:t>2,726</a:t>
            </a:r>
            <a:r>
              <a:rPr lang="zh-TW" altLang="en-US" sz="2600" b="1" dirty="0">
                <a:latin typeface="+mj-ea"/>
                <a:ea typeface="+mj-ea"/>
              </a:rPr>
              <a:t>人減少為</a:t>
            </a:r>
            <a:r>
              <a:rPr lang="en-US" altLang="zh-TW" sz="2600" b="1" dirty="0">
                <a:latin typeface="+mj-ea"/>
                <a:ea typeface="+mj-ea"/>
              </a:rPr>
              <a:t>2,069</a:t>
            </a:r>
            <a:r>
              <a:rPr lang="zh-TW" altLang="en-US" sz="2600" b="1" dirty="0">
                <a:latin typeface="+mj-ea"/>
                <a:ea typeface="+mj-ea"/>
              </a:rPr>
              <a:t>人</a:t>
            </a:r>
            <a:r>
              <a:rPr lang="zh-TW" altLang="en-US" sz="2600" b="1" dirty="0" smtClean="0">
                <a:latin typeface="+mj-ea"/>
                <a:ea typeface="+mj-ea"/>
              </a:rPr>
              <a:t>。</a:t>
            </a:r>
            <a:endParaRPr lang="en-US" altLang="zh-TW" sz="2600" b="1" dirty="0" smtClean="0">
              <a:latin typeface="+mj-ea"/>
              <a:ea typeface="+mj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600" b="1" dirty="0" smtClean="0">
                <a:latin typeface="+mj-ea"/>
                <a:ea typeface="+mj-ea"/>
              </a:rPr>
              <a:t>2017</a:t>
            </a:r>
            <a:r>
              <a:rPr lang="zh-TW" altLang="en-US" sz="2600" b="1" dirty="0" smtClean="0">
                <a:latin typeface="+mj-ea"/>
                <a:ea typeface="+mj-ea"/>
              </a:rPr>
              <a:t>年至</a:t>
            </a:r>
            <a:r>
              <a:rPr lang="en-US" altLang="zh-TW" sz="2600" b="1" dirty="0" smtClean="0">
                <a:latin typeface="+mj-ea"/>
                <a:ea typeface="+mj-ea"/>
              </a:rPr>
              <a:t>2019</a:t>
            </a:r>
            <a:r>
              <a:rPr lang="zh-TW" altLang="en-US" sz="2600" b="1" dirty="0" smtClean="0">
                <a:latin typeface="+mj-ea"/>
                <a:ea typeface="+mj-ea"/>
              </a:rPr>
              <a:t>年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身心障礙社區式服務涵蓋率</a:t>
            </a:r>
            <a:r>
              <a:rPr lang="en-US" altLang="zh-TW" sz="2600" b="1" dirty="0" smtClean="0">
                <a:solidFill>
                  <a:srgbClr val="C00000"/>
                </a:solidFill>
                <a:latin typeface="+mj-ea"/>
                <a:ea typeface="+mj-ea"/>
              </a:rPr>
              <a:t>&lt;3%</a:t>
            </a:r>
            <a:endParaRPr lang="zh-TW" altLang="en-US" sz="26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108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372" y="480580"/>
            <a:ext cx="9412013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104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～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106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109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～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111)</a:t>
            </a:r>
            <a:br>
              <a:rPr lang="en-US" altLang="zh-TW" sz="2800" b="1" dirty="0">
                <a:solidFill>
                  <a:prstClr val="black"/>
                </a:solidFill>
                <a:latin typeface="微軟正黑體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融合教育及人力問題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72967" y="1787780"/>
            <a:ext cx="9317418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104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國家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迄未依據初次結論性意見，訂定完全融合的限期計畫，甚至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誤解為只有身心障礙學生才需要融合教育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72967" y="2867210"/>
            <a:ext cx="9317418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+mj-ea"/>
                <a:ea typeface="+mj-ea"/>
              </a:rPr>
              <a:t>109.</a:t>
            </a:r>
            <a:r>
              <a:rPr lang="zh-TW" altLang="en-US" sz="2800" b="1" dirty="0">
                <a:latin typeface="+mj-ea"/>
                <a:ea typeface="+mj-ea"/>
              </a:rPr>
              <a:t> 教師</a:t>
            </a:r>
            <a:r>
              <a:rPr lang="zh-TW" altLang="en-US" sz="2800" b="1" dirty="0" smtClean="0">
                <a:latin typeface="+mj-ea"/>
                <a:ea typeface="+mj-ea"/>
              </a:rPr>
              <a:t>助理員、學生</a:t>
            </a:r>
            <a:r>
              <a:rPr lang="zh-TW" altLang="en-US" sz="2800" b="1" dirty="0">
                <a:latin typeface="+mj-ea"/>
                <a:ea typeface="+mj-ea"/>
              </a:rPr>
              <a:t>助理員相互混</a:t>
            </a:r>
            <a:r>
              <a:rPr lang="zh-TW" altLang="en-US" sz="2800" b="1" dirty="0" smtClean="0">
                <a:latin typeface="+mj-ea"/>
                <a:ea typeface="+mj-ea"/>
              </a:rPr>
              <a:t>用，且長期人力</a:t>
            </a:r>
            <a:r>
              <a:rPr lang="zh-TW" altLang="en-US" sz="2800" b="1" dirty="0">
                <a:latin typeface="+mj-ea"/>
                <a:ea typeface="+mj-ea"/>
              </a:rPr>
              <a:t>不足，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甚至家長被要求到校陪讀</a:t>
            </a:r>
            <a:r>
              <a:rPr lang="zh-TW" altLang="en-US" sz="2800" b="1" dirty="0">
                <a:latin typeface="+mj-ea"/>
                <a:ea typeface="+mj-ea"/>
              </a:rPr>
              <a:t>，或須自行聘僱外籍看護到校照顧學生。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472967" y="4377528"/>
            <a:ext cx="9317418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111.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特殊教育合格師資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人力不足且分布不均，近半數縣市合格比率低於全國平均值。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055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86255" y="480580"/>
            <a:ext cx="9388365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122)</a:t>
            </a:r>
            <a:br>
              <a:rPr lang="en-US" altLang="zh-TW" sz="2800" b="1" dirty="0">
                <a:solidFill>
                  <a:prstClr val="black"/>
                </a:solidFill>
                <a:latin typeface="微軟正黑體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定額進用制度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86255" y="1706127"/>
            <a:ext cx="9388365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私立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學校、團體及民營事業機構的法定進用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比率，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自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1990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迄今維持在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1%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僅將適用門檻由員工總數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100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人下修為每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67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人應雇用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人。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86254" y="3339884"/>
            <a:ext cx="9388365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800" b="1" dirty="0">
                <a:latin typeface="+mj-ea"/>
                <a:ea typeface="+mj-ea"/>
              </a:rPr>
              <a:t>2016</a:t>
            </a:r>
            <a:r>
              <a:rPr lang="zh-TW" altLang="en-US" sz="2800" b="1" dirty="0">
                <a:latin typeface="+mj-ea"/>
                <a:ea typeface="+mj-ea"/>
              </a:rPr>
              <a:t>年至</a:t>
            </a:r>
            <a:r>
              <a:rPr lang="en-US" altLang="zh-TW" sz="2800" b="1" dirty="0">
                <a:latin typeface="+mj-ea"/>
                <a:ea typeface="+mj-ea"/>
              </a:rPr>
              <a:t>2019</a:t>
            </a:r>
            <a:r>
              <a:rPr lang="zh-TW" altLang="en-US" sz="2800" b="1" dirty="0">
                <a:latin typeface="+mj-ea"/>
                <a:ea typeface="+mj-ea"/>
              </a:rPr>
              <a:t>年私立未足額單位家數占比，由</a:t>
            </a:r>
            <a:r>
              <a:rPr lang="en-US" altLang="zh-TW" sz="2800" b="1" dirty="0">
                <a:latin typeface="+mj-ea"/>
                <a:ea typeface="+mj-ea"/>
              </a:rPr>
              <a:t>8.7%</a:t>
            </a:r>
            <a:r>
              <a:rPr lang="zh-TW" altLang="en-US" sz="2800" b="1" dirty="0">
                <a:latin typeface="+mj-ea"/>
                <a:ea typeface="+mj-ea"/>
              </a:rPr>
              <a:t>逐年增加至</a:t>
            </a:r>
            <a:r>
              <a:rPr lang="en-US" altLang="zh-TW" sz="2800" b="1" dirty="0">
                <a:latin typeface="+mj-ea"/>
                <a:ea typeface="+mj-ea"/>
              </a:rPr>
              <a:t>9.8%</a:t>
            </a:r>
            <a:r>
              <a:rPr lang="zh-TW" altLang="en-US" sz="2800" b="1" dirty="0">
                <a:latin typeface="+mj-ea"/>
                <a:ea typeface="+mj-ea"/>
              </a:rPr>
              <a:t>，且不足進用人數比率皆維持在</a:t>
            </a:r>
            <a:r>
              <a:rPr lang="en-US" altLang="zh-TW" sz="2800" b="1" dirty="0">
                <a:latin typeface="+mj-ea"/>
                <a:ea typeface="+mj-ea"/>
              </a:rPr>
              <a:t>41%</a:t>
            </a:r>
            <a:r>
              <a:rPr lang="zh-TW" altLang="en-US" sz="2800" b="1" dirty="0">
                <a:latin typeface="+mj-ea"/>
                <a:ea typeface="+mj-ea"/>
              </a:rPr>
              <a:t>左右</a:t>
            </a:r>
            <a:r>
              <a:rPr lang="zh-TW" altLang="en-US" sz="2800" b="1" dirty="0" smtClean="0">
                <a:latin typeface="+mj-ea"/>
                <a:ea typeface="+mj-ea"/>
              </a:rPr>
              <a:t>。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pPr algn="just"/>
            <a:r>
              <a:rPr lang="zh-TW" altLang="en-US" sz="2800" b="1" dirty="0" smtClean="0">
                <a:latin typeface="+mj-ea"/>
                <a:ea typeface="+mj-ea"/>
              </a:rPr>
              <a:t>可見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私立進用義務單位仍傾向繳交差額補助費，而非達成足額進用。</a:t>
            </a:r>
          </a:p>
        </p:txBody>
      </p:sp>
    </p:spTree>
    <p:extLst>
      <p:ext uri="{BB962C8B-B14F-4D97-AF65-F5344CB8AC3E}">
        <p14:creationId xmlns:p14="http://schemas.microsoft.com/office/powerpoint/2010/main" val="410323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0491" y="466455"/>
            <a:ext cx="9404130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30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、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123)</a:t>
            </a:r>
            <a:endParaRPr lang="en-US" altLang="zh-TW" sz="4000" b="1" dirty="0">
              <a:solidFill>
                <a:srgbClr val="5F249F"/>
              </a:solidFill>
              <a:latin typeface="+mj-ea"/>
              <a:ea typeface="+mj-ea"/>
            </a:endParaRPr>
          </a:p>
          <a:p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公部門進用身心障礙者之情形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70491" y="1718450"/>
            <a:ext cx="9404130" cy="16466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30.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 身心障礙女性公務人員</a:t>
            </a:r>
            <a:endParaRPr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2019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全國簡任</a:t>
            </a:r>
            <a: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派</a:t>
            </a:r>
            <a: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  <a:t>)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公務人員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之中，</a:t>
            </a:r>
            <a: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  <a:t/>
            </a:r>
            <a:b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</a:b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僅有</a:t>
            </a:r>
            <a: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  <a:t>0.3%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、</a:t>
            </a:r>
            <a: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  <a:t>32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人為身心障礙女性。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70491" y="3549496"/>
            <a:ext cx="9404129" cy="1723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123.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 身心障礙人員</a:t>
            </a:r>
            <a:r>
              <a:rPr lang="zh-TW" altLang="en-US" sz="3200" b="1" dirty="0" smtClean="0">
                <a:solidFill>
                  <a:schemeClr val="tx1"/>
                </a:solidFill>
                <a:latin typeface="+mj-ea"/>
                <a:ea typeface="+mj-ea"/>
              </a:rPr>
              <a:t>特考為擔任公職之重要管道</a:t>
            </a:r>
            <a:endParaRPr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just"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2016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至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2019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特考開缺名額</a:t>
            </a:r>
            <a:endParaRPr lang="en-US" altLang="zh-TW" sz="32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algn="just">
              <a:spcAft>
                <a:spcPts val="600"/>
              </a:spcAft>
              <a:buClr>
                <a:schemeClr val="accent6"/>
              </a:buClr>
              <a:buSzPct val="80000"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分別為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233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</a:rPr>
              <a:t>151 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</a:rPr>
              <a:t>160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</a:rPr>
              <a:t>133</a:t>
            </a:r>
            <a:r>
              <a:rPr lang="zh-TW" altLang="en-US" sz="3200" b="1" dirty="0" smtClean="0">
                <a:solidFill>
                  <a:schemeClr val="tx1"/>
                </a:solidFill>
                <a:latin typeface="+mj-ea"/>
              </a:rPr>
              <a:t>，顯示</a:t>
            </a:r>
            <a:r>
              <a:rPr lang="zh-TW" altLang="en-US" sz="3200" b="1" dirty="0" smtClean="0">
                <a:solidFill>
                  <a:srgbClr val="C00000"/>
                </a:solidFill>
                <a:latin typeface="+mj-ea"/>
              </a:rPr>
              <a:t>逐年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</a:rPr>
              <a:t>減少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</a:rPr>
              <a:t>。</a:t>
            </a:r>
            <a:endParaRPr lang="en-US" altLang="zh-TW" sz="3200" b="1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507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86256" y="480580"/>
            <a:ext cx="9380482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CRPD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獨立評估意見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/>
              </a:rPr>
              <a:t>點次</a:t>
            </a:r>
            <a:r>
              <a:rPr lang="en-US" altLang="zh-TW" sz="2800" b="1" dirty="0">
                <a:solidFill>
                  <a:prstClr val="black"/>
                </a:solidFill>
                <a:latin typeface="微軟正黑體"/>
              </a:rPr>
              <a:t>125)</a:t>
            </a:r>
            <a:br>
              <a:rPr lang="en-US" altLang="zh-TW" sz="2800" b="1" dirty="0">
                <a:solidFill>
                  <a:prstClr val="black"/>
                </a:solidFill>
                <a:latin typeface="微軟正黑體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身心障礙勞工合理退休制度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86256" y="3543943"/>
            <a:ext cx="9380482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 marL="457200" indent="-457200">
              <a:buClr>
                <a:srgbClr val="5F249F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2019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年底我國共有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232,850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位身心障礙者投保勞工保險，遠超過當年度投保公教保險的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8,990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人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457200" indent="-457200">
              <a:buClr>
                <a:srgbClr val="5F249F"/>
              </a:buClr>
              <a:buSzPct val="80000"/>
              <a:buFont typeface="Wingdings" panose="05000000000000000000" pitchFamily="2" charset="2"/>
              <a:buChar char="n"/>
            </a:pP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我國已於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2018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年修法通過身心障礙公務人員與身心障礙教育人員，可依法律規定條件自願退休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86256" y="1619350"/>
            <a:ext cx="93804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C00000"/>
                </a:solidFill>
                <a:latin typeface="+mj-ea"/>
              </a:rPr>
              <a:t>《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身心障礙者權益保障法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</a:rPr>
              <a:t>》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第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</a:rPr>
              <a:t>47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條：</a:t>
            </a:r>
            <a:r>
              <a:rPr lang="en-US" altLang="zh-TW" sz="2800" b="1" dirty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zh-TW" sz="2800" b="1" dirty="0">
                <a:solidFill>
                  <a:srgbClr val="C00000"/>
                </a:solidFill>
                <a:latin typeface="+mj-ea"/>
              </a:rPr>
            </a:br>
            <a:r>
              <a:rPr lang="zh-TW" altLang="en-US" sz="2800" b="1" dirty="0">
                <a:solidFill>
                  <a:srgbClr val="C00000"/>
                </a:solidFill>
                <a:latin typeface="+mj-ea"/>
              </a:rPr>
              <a:t>為因應身心障礙者提前老化，中央勞工主管機關應建立身心障礙勞工提早退休之機制，以保障其退出職場後之生活品質。</a:t>
            </a:r>
            <a:endParaRPr lang="zh-TW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7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23105" y="438600"/>
            <a:ext cx="7615763" cy="936000"/>
          </a:xfrm>
          <a:solidFill>
            <a:srgbClr val="5F249F"/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US" altLang="zh-TW" sz="4000" dirty="0">
                <a:latin typeface="+mj-ea"/>
                <a:ea typeface="+mj-ea"/>
              </a:rPr>
              <a:t>CRPD</a:t>
            </a:r>
            <a:r>
              <a:rPr lang="zh-TW" altLang="en-US" sz="4000" dirty="0">
                <a:latin typeface="+mj-ea"/>
                <a:ea typeface="+mj-ea"/>
              </a:rPr>
              <a:t>獨立評估意見後續工作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923106" y="1392776"/>
            <a:ext cx="7615763" cy="377584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製作各種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無障礙格式</a:t>
            </a:r>
            <a: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  <a:t/>
            </a:r>
            <a:b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</a:br>
            <a: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點字、手語、有聲書、易讀版</a:t>
            </a:r>
            <a:r>
              <a:rPr lang="en-US" altLang="zh-TW" sz="3200" b="1" dirty="0">
                <a:solidFill>
                  <a:srgbClr val="C00000"/>
                </a:solidFill>
                <a:latin typeface="+mj-ea"/>
                <a:ea typeface="+mj-ea"/>
              </a:rPr>
              <a:t>)</a:t>
            </a:r>
            <a:endParaRPr lang="zh-TW" altLang="en-US" sz="32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依據國際審查委員會提出之問題清單，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撰擬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平行回復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提出</a:t>
            </a:r>
            <a:r>
              <a:rPr lang="en-US" altLang="en-US" sz="3200" b="1" dirty="0">
                <a:solidFill>
                  <a:srgbClr val="C00000"/>
                </a:solidFill>
                <a:latin typeface="+mj-ea"/>
                <a:ea typeface="+mj-ea"/>
              </a:rPr>
              <a:t>CRPD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獨立監測機制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辦理計畫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F249F"/>
              </a:buClr>
              <a:buSzPct val="8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參與</a:t>
            </a:r>
            <a:r>
              <a:rPr lang="en-US" altLang="en-US" sz="3200" b="1" dirty="0">
                <a:solidFill>
                  <a:schemeClr val="tx1"/>
                </a:solidFill>
                <a:latin typeface="+mj-ea"/>
                <a:ea typeface="+mj-ea"/>
              </a:rPr>
              <a:t>CRPD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第</a:t>
            </a:r>
            <a:r>
              <a:rPr lang="en-US" altLang="en-US" sz="3200" b="1" dirty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次國家報告國際審查會議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49" y="420424"/>
            <a:ext cx="1559357" cy="215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530026"/>
              </p:ext>
            </p:extLst>
          </p:nvPr>
        </p:nvGraphicFramePr>
        <p:xfrm>
          <a:off x="375267" y="306603"/>
          <a:ext cx="9423002" cy="153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75267" y="1930688"/>
            <a:ext cx="193150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400" b="1" dirty="0">
                <a:solidFill>
                  <a:srgbClr val="5F249F"/>
                </a:solidFill>
                <a:latin typeface="+mj-ea"/>
                <a:ea typeface="+mj-ea"/>
              </a:rPr>
              <a:t>2</a:t>
            </a:r>
            <a:r>
              <a:rPr lang="zh-TW" altLang="en-US" sz="2400" b="1" dirty="0">
                <a:solidFill>
                  <a:srgbClr val="5F249F"/>
                </a:solidFill>
                <a:latin typeface="+mj-ea"/>
                <a:ea typeface="+mj-ea"/>
              </a:rPr>
              <a:t>階段</a:t>
            </a:r>
            <a:endParaRPr lang="en-US" altLang="zh-TW" sz="2400" b="1" dirty="0">
              <a:solidFill>
                <a:srgbClr val="5F249F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2020/12/28</a:t>
            </a:r>
            <a:br>
              <a:rPr lang="en-US" altLang="zh-TW" sz="2000" dirty="0"/>
            </a:br>
            <a:r>
              <a:rPr lang="zh-TW" altLang="en-US" sz="2000" dirty="0" smtClean="0"/>
              <a:t>發</a:t>
            </a:r>
            <a:r>
              <a:rPr lang="zh-TW" altLang="en-US" sz="2000" dirty="0"/>
              <a:t>函</a:t>
            </a:r>
            <a:r>
              <a:rPr lang="en-US" altLang="zh-TW" sz="2000" dirty="0">
                <a:solidFill>
                  <a:srgbClr val="C00000"/>
                </a:solidFill>
              </a:rPr>
              <a:t>19</a:t>
            </a:r>
            <a:r>
              <a:rPr lang="zh-TW" altLang="en-US" sz="2000" dirty="0">
                <a:solidFill>
                  <a:srgbClr val="C00000"/>
                </a:solidFill>
              </a:rPr>
              <a:t>個機關</a:t>
            </a:r>
            <a:endParaRPr lang="en-US" altLang="zh-TW" sz="20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04/27</a:t>
            </a:r>
            <a:br>
              <a:rPr lang="en-US" altLang="zh-TW" sz="2000" dirty="0"/>
            </a:br>
            <a:r>
              <a:rPr lang="zh-TW" altLang="en-US" sz="2000" dirty="0"/>
              <a:t>再發函</a:t>
            </a:r>
            <a:r>
              <a:rPr lang="zh-TW" altLang="en-US" sz="2000" dirty="0">
                <a:solidFill>
                  <a:srgbClr val="C00000"/>
                </a:solidFill>
              </a:rPr>
              <a:t>其中</a:t>
            </a:r>
            <a:r>
              <a:rPr lang="en-US" altLang="zh-TW" sz="2000" dirty="0">
                <a:solidFill>
                  <a:srgbClr val="C00000"/>
                </a:solidFill>
              </a:rPr>
              <a:t>5</a:t>
            </a:r>
            <a:r>
              <a:rPr lang="zh-TW" altLang="en-US" sz="2000" dirty="0">
                <a:solidFill>
                  <a:srgbClr val="C00000"/>
                </a:solidFill>
              </a:rPr>
              <a:t>個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2515516" y="1930688"/>
            <a:ext cx="13561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400" b="1" dirty="0">
                <a:solidFill>
                  <a:srgbClr val="5F249F"/>
                </a:solidFill>
                <a:latin typeface="+mj-ea"/>
                <a:ea typeface="+mj-ea"/>
              </a:rPr>
              <a:t>3</a:t>
            </a:r>
            <a:r>
              <a:rPr lang="zh-TW" altLang="en-US" sz="2400" b="1" dirty="0">
                <a:solidFill>
                  <a:srgbClr val="5F249F"/>
                </a:solidFill>
                <a:latin typeface="+mj-ea"/>
                <a:ea typeface="+mj-ea"/>
              </a:rPr>
              <a:t>場次</a:t>
            </a:r>
            <a:endParaRPr lang="en-US" altLang="zh-TW" sz="2400" b="1" dirty="0">
              <a:solidFill>
                <a:srgbClr val="5F249F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02/05</a:t>
            </a:r>
            <a:r>
              <a:rPr lang="zh-TW" altLang="en-US" sz="2000" dirty="0"/>
              <a:t>南區</a:t>
            </a:r>
            <a:endParaRPr lang="en-US" altLang="zh-TW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02/19</a:t>
            </a:r>
            <a:r>
              <a:rPr lang="zh-TW" altLang="en-US" sz="2000" dirty="0"/>
              <a:t>中區</a:t>
            </a:r>
            <a:endParaRPr lang="en-US" altLang="zh-TW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04/09</a:t>
            </a:r>
            <a:r>
              <a:rPr lang="zh-TW" altLang="en-US" sz="2000" dirty="0"/>
              <a:t>北區</a:t>
            </a:r>
            <a:endParaRPr lang="en-US" altLang="zh-TW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000" b="1" dirty="0">
                <a:solidFill>
                  <a:srgbClr val="C00000"/>
                </a:solidFill>
                <a:latin typeface="+mj-ea"/>
                <a:ea typeface="+mj-ea"/>
              </a:rPr>
              <a:t>共</a:t>
            </a:r>
            <a:r>
              <a:rPr lang="en-US" altLang="zh-TW" sz="2000" b="1" dirty="0">
                <a:solidFill>
                  <a:srgbClr val="C00000"/>
                </a:solidFill>
                <a:latin typeface="+mj-ea"/>
                <a:ea typeface="+mj-ea"/>
              </a:rPr>
              <a:t>105</a:t>
            </a:r>
            <a:r>
              <a:rPr lang="zh-TW" altLang="en-US" sz="2000" b="1" dirty="0">
                <a:solidFill>
                  <a:srgbClr val="C00000"/>
                </a:solidFill>
                <a:latin typeface="+mj-ea"/>
                <a:ea typeface="+mj-ea"/>
              </a:rPr>
              <a:t>位團體代表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4080360" y="1930688"/>
            <a:ext cx="184429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400" b="1" dirty="0">
                <a:solidFill>
                  <a:srgbClr val="5F249F"/>
                </a:solidFill>
                <a:latin typeface="+mj-ea"/>
                <a:ea typeface="+mj-ea"/>
              </a:rPr>
              <a:t>5</a:t>
            </a:r>
            <a:r>
              <a:rPr lang="zh-TW" altLang="en-US" sz="2400" b="1" dirty="0">
                <a:solidFill>
                  <a:srgbClr val="5F249F"/>
                </a:solidFill>
                <a:latin typeface="+mj-ea"/>
                <a:ea typeface="+mj-ea"/>
              </a:rPr>
              <a:t>場次</a:t>
            </a:r>
            <a:endParaRPr lang="en-US" altLang="zh-TW" sz="2400" b="1" dirty="0">
              <a:solidFill>
                <a:srgbClr val="5F249F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03/04</a:t>
            </a:r>
            <a:r>
              <a:rPr lang="zh-TW" altLang="en-US" sz="2000" dirty="0"/>
              <a:t>肢體障礙</a:t>
            </a:r>
            <a:endParaRPr lang="en-US" altLang="zh-TW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03/05</a:t>
            </a:r>
            <a:r>
              <a:rPr lang="zh-TW" altLang="en-US" sz="2000" dirty="0"/>
              <a:t>視覺障礙</a:t>
            </a:r>
            <a:endParaRPr lang="en-US" altLang="zh-TW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03/11</a:t>
            </a:r>
            <a:r>
              <a:rPr lang="zh-TW" altLang="en-US" sz="2000" dirty="0"/>
              <a:t>聽覺障礙</a:t>
            </a:r>
            <a:endParaRPr lang="en-US" altLang="zh-TW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03/12</a:t>
            </a:r>
            <a:r>
              <a:rPr lang="zh-TW" altLang="en-US" sz="2000" dirty="0"/>
              <a:t>精神障礙</a:t>
            </a:r>
            <a:endParaRPr lang="en-US" altLang="zh-TW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03/24</a:t>
            </a:r>
            <a:r>
              <a:rPr lang="zh-TW" altLang="en-US" sz="2000" dirty="0"/>
              <a:t>心智障礙</a:t>
            </a:r>
            <a:endParaRPr lang="en-US" altLang="zh-TW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000" b="1" dirty="0">
                <a:solidFill>
                  <a:srgbClr val="C00000"/>
                </a:solidFill>
                <a:latin typeface="+mj-ea"/>
                <a:ea typeface="+mj-ea"/>
              </a:rPr>
              <a:t>共</a:t>
            </a:r>
            <a:r>
              <a:rPr lang="en-US" altLang="zh-TW" sz="2000" b="1" dirty="0">
                <a:solidFill>
                  <a:srgbClr val="C00000"/>
                </a:solidFill>
                <a:latin typeface="+mj-ea"/>
                <a:ea typeface="+mj-ea"/>
              </a:rPr>
              <a:t>39</a:t>
            </a:r>
            <a:r>
              <a:rPr lang="zh-TW" altLang="en-US" sz="2000" b="1" dirty="0">
                <a:solidFill>
                  <a:srgbClr val="C00000"/>
                </a:solidFill>
                <a:latin typeface="+mj-ea"/>
                <a:ea typeface="+mj-ea"/>
              </a:rPr>
              <a:t>位成員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6026395" y="1930688"/>
            <a:ext cx="15653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400" b="1" dirty="0">
                <a:solidFill>
                  <a:srgbClr val="5F249F"/>
                </a:solidFill>
                <a:latin typeface="+mj-ea"/>
                <a:ea typeface="+mj-ea"/>
              </a:rPr>
              <a:t>1</a:t>
            </a:r>
            <a:r>
              <a:rPr lang="zh-TW" altLang="en-US" sz="2400" b="1" dirty="0">
                <a:solidFill>
                  <a:srgbClr val="5F249F"/>
                </a:solidFill>
                <a:latin typeface="+mj-ea"/>
                <a:ea typeface="+mj-ea"/>
              </a:rPr>
              <a:t>場</a:t>
            </a:r>
            <a:r>
              <a:rPr lang="en-US" altLang="zh-TW" sz="2400" b="1" dirty="0">
                <a:solidFill>
                  <a:srgbClr val="5F249F"/>
                </a:solidFill>
                <a:latin typeface="+mj-ea"/>
                <a:ea typeface="+mj-ea"/>
              </a:rPr>
              <a:t/>
            </a:r>
            <a:br>
              <a:rPr lang="en-US" altLang="zh-TW" sz="2400" b="1" dirty="0">
                <a:solidFill>
                  <a:srgbClr val="5F249F"/>
                </a:solidFill>
                <a:latin typeface="+mj-ea"/>
                <a:ea typeface="+mj-ea"/>
              </a:rPr>
            </a:br>
            <a:r>
              <a:rPr lang="zh-TW" altLang="en-US" sz="2400" b="1" dirty="0">
                <a:solidFill>
                  <a:srgbClr val="5F249F"/>
                </a:solidFill>
                <a:latin typeface="+mj-ea"/>
                <a:ea typeface="+mj-ea"/>
              </a:rPr>
              <a:t>網路直播</a:t>
            </a:r>
            <a:endParaRPr lang="en-US" altLang="zh-TW" sz="2400" b="1" dirty="0">
              <a:solidFill>
                <a:srgbClr val="5F249F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07/09</a:t>
            </a:r>
            <a:br>
              <a:rPr lang="en-US" altLang="zh-TW" sz="2000" dirty="0"/>
            </a:br>
            <a:r>
              <a:rPr lang="zh-TW" altLang="en-US" sz="2000" dirty="0"/>
              <a:t>精神障礙觸法者處遇制度座談會</a:t>
            </a:r>
            <a:endParaRPr lang="en-US" altLang="zh-TW" sz="2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698246" y="1930688"/>
            <a:ext cx="210002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400" b="1" dirty="0">
                <a:solidFill>
                  <a:srgbClr val="5F249F"/>
                </a:solidFill>
                <a:latin typeface="+mj-ea"/>
                <a:ea typeface="+mj-ea"/>
              </a:rPr>
              <a:t>7</a:t>
            </a:r>
            <a:r>
              <a:rPr lang="zh-TW" altLang="en-US" sz="2400" b="1" dirty="0">
                <a:solidFill>
                  <a:srgbClr val="5F249F"/>
                </a:solidFill>
                <a:latin typeface="+mj-ea"/>
                <a:ea typeface="+mj-ea"/>
              </a:rPr>
              <a:t>場次</a:t>
            </a:r>
            <a:endParaRPr lang="en-US" altLang="zh-TW" sz="2400" b="1" dirty="0">
              <a:solidFill>
                <a:srgbClr val="5F249F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04/23</a:t>
            </a:r>
            <a:br>
              <a:rPr lang="en-US" altLang="zh-TW" sz="2000" dirty="0"/>
            </a:br>
            <a:r>
              <a:rPr lang="zh-TW" altLang="en-US" sz="2000" dirty="0">
                <a:solidFill>
                  <a:srgbClr val="C00000"/>
                </a:solidFill>
              </a:rPr>
              <a:t>內政部、交通部、</a:t>
            </a:r>
            <a:r>
              <a:rPr lang="en-US" altLang="zh-TW" sz="2000" dirty="0">
                <a:solidFill>
                  <a:srgbClr val="C00000"/>
                </a:solidFill>
              </a:rPr>
              <a:t/>
            </a:r>
            <a:br>
              <a:rPr lang="en-US" altLang="zh-TW" sz="2000" dirty="0">
                <a:solidFill>
                  <a:srgbClr val="C00000"/>
                </a:solidFill>
              </a:rPr>
            </a:br>
            <a:r>
              <a:rPr lang="zh-TW" altLang="en-US" sz="2000" dirty="0">
                <a:solidFill>
                  <a:srgbClr val="C00000"/>
                </a:solidFill>
              </a:rPr>
              <a:t>通傳會、金管會</a:t>
            </a:r>
            <a:endParaRPr lang="en-US" altLang="zh-TW" sz="20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05/10</a:t>
            </a:r>
            <a:r>
              <a:rPr lang="zh-TW" altLang="en-US" sz="2000" dirty="0">
                <a:solidFill>
                  <a:srgbClr val="C00000"/>
                </a:solidFill>
              </a:rPr>
              <a:t>勞動部</a:t>
            </a:r>
            <a:endParaRPr lang="en-US" altLang="zh-TW" sz="20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07/16</a:t>
            </a:r>
            <a:r>
              <a:rPr lang="zh-TW" altLang="en-US" sz="2000" dirty="0">
                <a:solidFill>
                  <a:srgbClr val="C00000"/>
                </a:solidFill>
              </a:rPr>
              <a:t>教育部</a:t>
            </a:r>
            <a:endParaRPr lang="en-US" altLang="zh-TW" sz="20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/>
              <a:t>07/19</a:t>
            </a:r>
            <a:r>
              <a:rPr lang="zh-TW" altLang="en-US" sz="2000" dirty="0">
                <a:solidFill>
                  <a:srgbClr val="C00000"/>
                </a:solidFill>
              </a:rPr>
              <a:t>衛福部</a:t>
            </a:r>
          </a:p>
        </p:txBody>
      </p:sp>
    </p:spTree>
    <p:extLst>
      <p:ext uri="{BB962C8B-B14F-4D97-AF65-F5344CB8AC3E}">
        <p14:creationId xmlns:p14="http://schemas.microsoft.com/office/powerpoint/2010/main" val="38439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27813153"/>
              </p:ext>
            </p:extLst>
          </p:nvPr>
        </p:nvGraphicFramePr>
        <p:xfrm>
          <a:off x="378372" y="1616075"/>
          <a:ext cx="9360000" cy="376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3"/>
          <p:cNvSpPr>
            <a:spLocks noGrp="1"/>
          </p:cNvSpPr>
          <p:nvPr>
            <p:ph type="title" idx="4294967295"/>
          </p:nvPr>
        </p:nvSpPr>
        <p:spPr>
          <a:xfrm>
            <a:off x="378372" y="577850"/>
            <a:ext cx="9360000" cy="72000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US" altLang="zh-TW" sz="4000" b="1" dirty="0" smtClean="0">
                <a:solidFill>
                  <a:schemeClr val="tx1"/>
                </a:solidFill>
                <a:latin typeface="+mj-ea"/>
                <a:ea typeface="+mj-ea"/>
              </a:rPr>
              <a:t>CRPD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  <a:ea typeface="+mj-ea"/>
              </a:rPr>
              <a:t>獨立評估意見撰寫原則</a:t>
            </a:r>
            <a:endParaRPr lang="zh-TW" altLang="en-US" sz="4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09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0491" y="514616"/>
            <a:ext cx="93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TW" sz="4000" b="1" dirty="0">
                <a:solidFill>
                  <a:schemeClr val="tx1"/>
                </a:solidFill>
                <a:latin typeface="+mj-ea"/>
                <a:ea typeface="+mj-ea"/>
              </a:rPr>
              <a:t>CRPD</a:t>
            </a:r>
            <a:r>
              <a:rPr lang="zh-TW" altLang="en-US" sz="4000" b="1" dirty="0">
                <a:solidFill>
                  <a:schemeClr val="tx1"/>
                </a:solidFill>
                <a:latin typeface="+mj-ea"/>
                <a:ea typeface="+mj-ea"/>
              </a:rPr>
              <a:t>獨立評估意見內容架構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160127178"/>
              </p:ext>
            </p:extLst>
          </p:nvPr>
        </p:nvGraphicFramePr>
        <p:xfrm>
          <a:off x="370491" y="1395248"/>
          <a:ext cx="9360000" cy="3831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9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000" y="286493"/>
            <a:ext cx="9432000" cy="5303968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258951" y="1503336"/>
            <a:ext cx="46959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C00000"/>
                </a:solidFill>
                <a:latin typeface="+mj-ea"/>
                <a:ea typeface="+mj-ea"/>
              </a:rPr>
              <a:t>本會於</a:t>
            </a:r>
            <a:r>
              <a:rPr lang="en-US" altLang="zh-TW" sz="2400" b="1" dirty="0">
                <a:solidFill>
                  <a:srgbClr val="C00000"/>
                </a:solidFill>
                <a:latin typeface="+mj-ea"/>
                <a:ea typeface="+mj-ea"/>
              </a:rPr>
              <a:t>5/31</a:t>
            </a:r>
            <a:r>
              <a:rPr lang="zh-TW" altLang="en-US" sz="2400" b="1" dirty="0">
                <a:solidFill>
                  <a:srgbClr val="C00000"/>
                </a:solidFill>
                <a:latin typeface="+mj-ea"/>
                <a:ea typeface="+mj-ea"/>
              </a:rPr>
              <a:t>發出聲明，</a:t>
            </a:r>
            <a:r>
              <a:rPr lang="en-US" altLang="zh-TW" sz="2400" b="1" dirty="0">
                <a:solidFill>
                  <a:srgbClr val="C00000"/>
                </a:solidFill>
                <a:latin typeface="+mj-ea"/>
                <a:ea typeface="+mj-ea"/>
              </a:rPr>
              <a:t/>
            </a:r>
            <a:br>
              <a:rPr lang="en-US" altLang="zh-TW" sz="2400" b="1" dirty="0">
                <a:solidFill>
                  <a:srgbClr val="C00000"/>
                </a:solidFill>
                <a:latin typeface="+mj-ea"/>
                <a:ea typeface="+mj-ea"/>
              </a:rPr>
            </a:br>
            <a:r>
              <a:rPr lang="zh-TW" altLang="en-US" sz="2400" b="1" dirty="0">
                <a:solidFill>
                  <a:srgbClr val="C00000"/>
                </a:solidFill>
                <a:latin typeface="+mj-ea"/>
                <a:ea typeface="+mj-ea"/>
              </a:rPr>
              <a:t>並函請行政院督導相關機關因應。</a:t>
            </a:r>
          </a:p>
        </p:txBody>
      </p:sp>
    </p:spTree>
    <p:extLst>
      <p:ext uri="{BB962C8B-B14F-4D97-AF65-F5344CB8AC3E}">
        <p14:creationId xmlns:p14="http://schemas.microsoft.com/office/powerpoint/2010/main" val="35814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86255" y="481558"/>
            <a:ext cx="9396248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schemeClr val="tx1"/>
                </a:solidFill>
                <a:latin typeface="+mj-ea"/>
              </a:rPr>
              <a:t>CRPD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</a:rPr>
              <a:t>獨立評估意見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</a:rPr>
              <a:t>(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</a:rPr>
              <a:t>專章：點次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</a:rPr>
              <a:t>1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</a:rPr>
              <a:t>11)</a:t>
            </a:r>
            <a:endParaRPr lang="en-US" altLang="zh-TW" sz="2800" b="1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en-US" altLang="zh-TW" sz="4000" b="1" dirty="0">
                <a:solidFill>
                  <a:srgbClr val="C00000"/>
                </a:solidFill>
                <a:latin typeface="+mj-ea"/>
                <a:ea typeface="+mj-ea"/>
              </a:rPr>
              <a:t>COVID-19</a:t>
            </a:r>
            <a:r>
              <a:rPr lang="zh-TW" altLang="en-US" sz="4000" b="1" dirty="0">
                <a:solidFill>
                  <a:srgbClr val="C00000"/>
                </a:solidFill>
                <a:latin typeface="+mj-ea"/>
                <a:ea typeface="+mj-ea"/>
              </a:rPr>
              <a:t>疫情對身心障礙者之衝擊</a:t>
            </a:r>
          </a:p>
        </p:txBody>
      </p:sp>
      <p:sp>
        <p:nvSpPr>
          <p:cNvPr id="5" name="矩形 4"/>
          <p:cNvSpPr/>
          <p:nvPr/>
        </p:nvSpPr>
        <p:spPr>
          <a:xfrm>
            <a:off x="386255" y="1828801"/>
            <a:ext cx="9396248" cy="3611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+mj-ea"/>
                <a:ea typeface="+mj-ea"/>
              </a:rPr>
              <a:t>4.</a:t>
            </a:r>
            <a:r>
              <a:rPr lang="zh-TW" altLang="en-US" sz="3200" b="1" dirty="0">
                <a:latin typeface="+mj-ea"/>
                <a:ea typeface="+mj-ea"/>
              </a:rPr>
              <a:t> 無障礙</a:t>
            </a:r>
            <a:r>
              <a:rPr lang="en-US" sz="3200" b="1" dirty="0">
                <a:latin typeface="+mj-ea"/>
                <a:ea typeface="+mj-ea"/>
              </a:rPr>
              <a:t>/</a:t>
            </a:r>
            <a:r>
              <a:rPr lang="zh-TW" altLang="en-US" sz="3200" b="1" dirty="0">
                <a:latin typeface="+mj-ea"/>
                <a:ea typeface="+mj-ea"/>
              </a:rPr>
              <a:t>可及性不足的問題，因疫情更加凸顯。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+mj-ea"/>
                <a:ea typeface="+mj-ea"/>
              </a:rPr>
              <a:t>5.</a:t>
            </a:r>
            <a:r>
              <a:rPr lang="zh-TW" altLang="en-US" sz="3200" b="1" dirty="0">
                <a:latin typeface="+mj-ea"/>
                <a:ea typeface="+mj-ea"/>
              </a:rPr>
              <a:t> 原有支持服務與其他就醫需求受到影響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+mj-ea"/>
                <a:ea typeface="+mj-ea"/>
              </a:rPr>
              <a:t>7.</a:t>
            </a:r>
            <a:r>
              <a:rPr lang="zh-TW" altLang="en-US" sz="3200" b="1" dirty="0">
                <a:latin typeface="+mj-ea"/>
                <a:ea typeface="+mj-ea"/>
              </a:rPr>
              <a:t> 遠距學習未提供合理調整，更顯數位落差。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+mj-ea"/>
                <a:ea typeface="+mj-ea"/>
              </a:rPr>
              <a:t>8.</a:t>
            </a:r>
            <a:r>
              <a:rPr lang="zh-TW" altLang="en-US" sz="3200" b="1" dirty="0">
                <a:latin typeface="+mj-ea"/>
                <a:ea typeface="+mj-ea"/>
              </a:rPr>
              <a:t> 遠距辦公無法使用職務再設計及人力協助服務。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C00000"/>
                </a:solidFill>
                <a:latin typeface="+mj-ea"/>
                <a:ea typeface="+mj-ea"/>
              </a:rPr>
              <a:t>11.</a:t>
            </a:r>
            <a:r>
              <a:rPr lang="zh-TW" altLang="en-US" sz="3200" b="1" dirty="0">
                <a:solidFill>
                  <a:srgbClr val="C00000"/>
                </a:solidFill>
                <a:latin typeface="+mj-ea"/>
                <a:ea typeface="+mj-ea"/>
              </a:rPr>
              <a:t>注意疫情加劇身心障礙者受暴情形</a:t>
            </a:r>
          </a:p>
        </p:txBody>
      </p:sp>
    </p:spTree>
    <p:extLst>
      <p:ext uri="{BB962C8B-B14F-4D97-AF65-F5344CB8AC3E}">
        <p14:creationId xmlns:p14="http://schemas.microsoft.com/office/powerpoint/2010/main" val="21653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0491" y="468650"/>
            <a:ext cx="9412012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CRPD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獨立評估意見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點次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16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17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19)</a:t>
            </a:r>
            <a:b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第</a:t>
            </a:r>
            <a:r>
              <a:rPr lang="en-US" altLang="zh-TW" sz="4000" b="1" dirty="0">
                <a:solidFill>
                  <a:srgbClr val="5F249F"/>
                </a:solidFill>
                <a:latin typeface="+mj-ea"/>
                <a:ea typeface="+mj-ea"/>
              </a:rPr>
              <a:t>2</a:t>
            </a: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次國家報告之整體問題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130638337"/>
              </p:ext>
            </p:extLst>
          </p:nvPr>
        </p:nvGraphicFramePr>
        <p:xfrm>
          <a:off x="370491" y="1734207"/>
          <a:ext cx="9412012" cy="3538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0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372" y="629909"/>
            <a:ext cx="9388365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CRPD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獨立評估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意見 點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次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17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34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39(5)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45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85(4)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89</a:t>
            </a:r>
            <a:b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第</a:t>
            </a:r>
            <a:r>
              <a:rPr lang="en-US" altLang="zh-TW" sz="4000" b="1" dirty="0">
                <a:solidFill>
                  <a:srgbClr val="5F249F"/>
                </a:solidFill>
                <a:latin typeface="+mj-ea"/>
                <a:ea typeface="+mj-ea"/>
              </a:rPr>
              <a:t>2</a:t>
            </a: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次國家</a:t>
            </a:r>
            <a:r>
              <a:rPr lang="zh-TW" altLang="en-US" sz="4000" b="1" dirty="0" smtClean="0">
                <a:solidFill>
                  <a:srgbClr val="5F249F"/>
                </a:solidFill>
                <a:latin typeface="+mj-ea"/>
                <a:ea typeface="+mj-ea"/>
              </a:rPr>
              <a:t>報告未呈現</a:t>
            </a:r>
            <a:r>
              <a:rPr lang="zh-TW" altLang="en-US" sz="4000" b="1" dirty="0">
                <a:solidFill>
                  <a:srgbClr val="5F249F"/>
                </a:solidFill>
                <a:latin typeface="+mj-ea"/>
                <a:ea typeface="+mj-ea"/>
              </a:rPr>
              <a:t>之</a:t>
            </a:r>
            <a:r>
              <a:rPr lang="zh-TW" altLang="en-US" sz="4000" b="1" dirty="0">
                <a:solidFill>
                  <a:srgbClr val="C00000"/>
                </a:solidFill>
                <a:latin typeface="+mj-ea"/>
                <a:ea typeface="+mj-ea"/>
              </a:rPr>
              <a:t>城鄉差距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78373" y="1704550"/>
            <a:ext cx="9388364" cy="38779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>
                <a:solidFill>
                  <a:srgbClr val="C00000"/>
                </a:solidFill>
                <a:latin typeface="+mj-ea"/>
                <a:ea typeface="+mj-ea"/>
              </a:rPr>
              <a:t>17.</a:t>
            </a:r>
            <a:r>
              <a:rPr lang="zh-TW" altLang="en-US" sz="2800" b="1" dirty="0">
                <a:solidFill>
                  <a:srgbClr val="C00000"/>
                </a:solidFill>
                <a:latin typeface="+mj-ea"/>
                <a:ea typeface="+mj-ea"/>
              </a:rPr>
              <a:t> 國家報告多著重全國合計的服務量，對於區域性的差異如何改善較少著墨。</a:t>
            </a:r>
            <a:endParaRPr lang="en-US" altLang="zh-TW" sz="28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>
                <a:latin typeface="+mj-ea"/>
                <a:ea typeface="+mj-ea"/>
              </a:rPr>
              <a:t>34.</a:t>
            </a:r>
            <a:r>
              <a:rPr lang="zh-TW" altLang="en-US" sz="2800" b="1" dirty="0">
                <a:latin typeface="+mj-ea"/>
                <a:ea typeface="+mj-ea"/>
              </a:rPr>
              <a:t> 聽力師及語言治療師集中於都會區。</a:t>
            </a:r>
            <a:endParaRPr lang="en-US" altLang="zh-TW" sz="2800" b="1" dirty="0"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>
                <a:latin typeface="+mj-ea"/>
                <a:ea typeface="+mj-ea"/>
              </a:rPr>
              <a:t>39(5).</a:t>
            </a:r>
            <a:r>
              <a:rPr lang="zh-TW" altLang="en-US" sz="2800" b="1" dirty="0">
                <a:latin typeface="+mj-ea"/>
                <a:ea typeface="+mj-ea"/>
              </a:rPr>
              <a:t> 人行道無障礙普及率最高</a:t>
            </a:r>
            <a:r>
              <a:rPr lang="en-US" altLang="zh-TW" sz="2800" b="1" dirty="0">
                <a:latin typeface="+mj-ea"/>
                <a:ea typeface="+mj-ea"/>
              </a:rPr>
              <a:t>7</a:t>
            </a:r>
            <a:r>
              <a:rPr lang="zh-TW" altLang="en-US" sz="2800" b="1" dirty="0">
                <a:latin typeface="+mj-ea"/>
                <a:ea typeface="+mj-ea"/>
              </a:rPr>
              <a:t>成、最低不及</a:t>
            </a:r>
            <a:r>
              <a:rPr lang="en-US" altLang="zh-TW" sz="2800" b="1" dirty="0">
                <a:latin typeface="+mj-ea"/>
                <a:ea typeface="+mj-ea"/>
              </a:rPr>
              <a:t>2</a:t>
            </a:r>
            <a:r>
              <a:rPr lang="zh-TW" altLang="en-US" sz="2800" b="1" dirty="0">
                <a:latin typeface="+mj-ea"/>
                <a:ea typeface="+mj-ea"/>
              </a:rPr>
              <a:t>成。</a:t>
            </a:r>
            <a:endParaRPr lang="en-US" altLang="zh-TW" sz="2800" b="1" dirty="0"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 smtClean="0">
                <a:latin typeface="+mj-ea"/>
                <a:ea typeface="+mj-ea"/>
              </a:rPr>
              <a:t>45(1).</a:t>
            </a:r>
            <a:r>
              <a:rPr lang="zh-TW" altLang="en-US" sz="2800" b="1" dirty="0" smtClean="0">
                <a:latin typeface="+mj-ea"/>
                <a:ea typeface="+mj-ea"/>
              </a:rPr>
              <a:t> </a:t>
            </a:r>
            <a:r>
              <a:rPr lang="zh-TW" altLang="en-US" sz="2800" b="1" dirty="0">
                <a:latin typeface="+mj-ea"/>
                <a:ea typeface="+mj-ea"/>
              </a:rPr>
              <a:t>無障礙公車之班次比率最高</a:t>
            </a:r>
            <a:r>
              <a:rPr lang="en-US" altLang="zh-TW" sz="2800" b="1" dirty="0">
                <a:latin typeface="+mj-ea"/>
                <a:ea typeface="+mj-ea"/>
              </a:rPr>
              <a:t>75.7</a:t>
            </a:r>
            <a:r>
              <a:rPr lang="zh-TW" altLang="en-US" sz="2800" b="1" dirty="0">
                <a:latin typeface="+mj-ea"/>
                <a:ea typeface="+mj-ea"/>
              </a:rPr>
              <a:t>％、最低</a:t>
            </a:r>
            <a:r>
              <a:rPr lang="en-US" altLang="zh-TW" sz="2800" b="1" dirty="0">
                <a:latin typeface="+mj-ea"/>
                <a:ea typeface="+mj-ea"/>
              </a:rPr>
              <a:t>17</a:t>
            </a:r>
            <a:r>
              <a:rPr lang="zh-TW" altLang="en-US" sz="2800" b="1" dirty="0">
                <a:latin typeface="+mj-ea"/>
                <a:ea typeface="+mj-ea"/>
              </a:rPr>
              <a:t>％。</a:t>
            </a:r>
            <a:endParaRPr lang="en-US" altLang="zh-TW" sz="2800" b="1" dirty="0"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>
                <a:latin typeface="+mj-ea"/>
                <a:ea typeface="+mj-ea"/>
              </a:rPr>
              <a:t>85(4).</a:t>
            </a:r>
            <a:r>
              <a:rPr lang="zh-TW" altLang="en-US" sz="2800" b="1" dirty="0">
                <a:latin typeface="+mj-ea"/>
                <a:ea typeface="+mj-ea"/>
              </a:rPr>
              <a:t>個人助理有</a:t>
            </a:r>
            <a:r>
              <a:rPr lang="en-US" altLang="zh-TW" sz="2800" b="1" dirty="0">
                <a:latin typeface="+mj-ea"/>
                <a:ea typeface="+mj-ea"/>
              </a:rPr>
              <a:t>7</a:t>
            </a:r>
            <a:r>
              <a:rPr lang="zh-TW" altLang="en-US" sz="2800" b="1" dirty="0">
                <a:latin typeface="+mj-ea"/>
                <a:ea typeface="+mj-ea"/>
              </a:rPr>
              <a:t>個縣市人數過低甚至逐年減少。</a:t>
            </a:r>
            <a:endParaRPr lang="en-US" altLang="zh-TW" sz="2800" b="1" dirty="0"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>
                <a:latin typeface="+mj-ea"/>
                <a:ea typeface="+mj-ea"/>
              </a:rPr>
              <a:t>89.</a:t>
            </a:r>
            <a:r>
              <a:rPr lang="zh-TW" altLang="en-US" sz="2800" b="1" dirty="0">
                <a:latin typeface="+mj-ea"/>
                <a:ea typeface="+mj-ea"/>
              </a:rPr>
              <a:t>仍有</a:t>
            </a:r>
            <a:r>
              <a:rPr lang="en-US" altLang="zh-TW" sz="2800" b="1" dirty="0">
                <a:latin typeface="+mj-ea"/>
                <a:ea typeface="+mj-ea"/>
              </a:rPr>
              <a:t>26</a:t>
            </a:r>
            <a:r>
              <a:rPr lang="zh-TW" altLang="en-US" sz="2800" b="1" dirty="0">
                <a:latin typeface="+mj-ea"/>
                <a:ea typeface="+mj-ea"/>
              </a:rPr>
              <a:t>個偏鄉地區欠缺社區式服務據點。</a:t>
            </a:r>
          </a:p>
        </p:txBody>
      </p:sp>
    </p:spTree>
    <p:extLst>
      <p:ext uri="{BB962C8B-B14F-4D97-AF65-F5344CB8AC3E}">
        <p14:creationId xmlns:p14="http://schemas.microsoft.com/office/powerpoint/2010/main" val="19022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紅利">
  <a:themeElements>
    <a:clrScheme name="紅利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紅利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TM03457464[[fn=股利]]</Template>
  <TotalTime>6878</TotalTime>
  <Words>2329</Words>
  <Application>Microsoft Office PowerPoint</Application>
  <PresentationFormat>自訂</PresentationFormat>
  <Paragraphs>224</Paragraphs>
  <Slides>28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6" baseType="lpstr">
      <vt:lpstr>微軟正黑體</vt:lpstr>
      <vt:lpstr>新細明體</vt:lpstr>
      <vt:lpstr>Arial</vt:lpstr>
      <vt:lpstr>Calibri</vt:lpstr>
      <vt:lpstr>Gill Sans MT</vt:lpstr>
      <vt:lpstr>Wingdings</vt:lpstr>
      <vt:lpstr>Wingdings 2</vt:lpstr>
      <vt:lpstr>紅利</vt:lpstr>
      <vt:lpstr>PowerPoint 簡報</vt:lpstr>
      <vt:lpstr>PowerPoint 簡報</vt:lpstr>
      <vt:lpstr>PowerPoint 簡報</vt:lpstr>
      <vt:lpstr>CRPD獨立評估意見撰寫原則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CRPD獨立評估意見後續工作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CRPD第二次國家報告獨立評估意見與執行摘要</dc:title>
  <dc:creator>高珮瑾</dc:creator>
  <cp:lastModifiedBy>高珮瑾</cp:lastModifiedBy>
  <cp:revision>264</cp:revision>
  <cp:lastPrinted>2021-09-14T07:46:01Z</cp:lastPrinted>
  <dcterms:created xsi:type="dcterms:W3CDTF">2014-08-26T23:51:37Z</dcterms:created>
  <dcterms:modified xsi:type="dcterms:W3CDTF">2021-09-14T07:54:51Z</dcterms:modified>
</cp:coreProperties>
</file>